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7" r:id="rId2"/>
    <p:sldId id="483" r:id="rId3"/>
    <p:sldId id="484" r:id="rId4"/>
    <p:sldId id="485" r:id="rId5"/>
    <p:sldId id="487" r:id="rId6"/>
    <p:sldId id="488" r:id="rId7"/>
    <p:sldId id="489" r:id="rId8"/>
    <p:sldId id="490" r:id="rId9"/>
    <p:sldId id="491" r:id="rId10"/>
    <p:sldId id="492" r:id="rId11"/>
    <p:sldId id="493" r:id="rId12"/>
    <p:sldId id="494" r:id="rId13"/>
  </p:sldIdLst>
  <p:sldSz cx="6858000" cy="9144000" type="screen4x3"/>
  <p:notesSz cx="9869488" cy="6735763"/>
  <p:defaultTextStyle>
    <a:defPPr>
      <a:defRPr lang="zh-CN"/>
    </a:defPPr>
    <a:lvl1pPr marL="0" lvl="0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ndara" panose="020E0502030303020204" pitchFamily="34" charset="0"/>
        <a:ea typeface="黑体" panose="02010609060101010101" pitchFamily="49" charset="-122"/>
      </a:defRPr>
    </a:lvl1pPr>
    <a:lvl2pPr marL="457200" lvl="1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ndara" panose="020E0502030303020204" pitchFamily="34" charset="0"/>
        <a:ea typeface="黑体" panose="02010609060101010101" pitchFamily="49" charset="-122"/>
      </a:defRPr>
    </a:lvl2pPr>
    <a:lvl3pPr marL="914400" lvl="2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ndara" panose="020E0502030303020204" pitchFamily="34" charset="0"/>
        <a:ea typeface="黑体" panose="02010609060101010101" pitchFamily="49" charset="-122"/>
      </a:defRPr>
    </a:lvl3pPr>
    <a:lvl4pPr marL="1371600" lvl="3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ndara" panose="020E0502030303020204" pitchFamily="34" charset="0"/>
        <a:ea typeface="黑体" panose="02010609060101010101" pitchFamily="49" charset="-122"/>
      </a:defRPr>
    </a:lvl4pPr>
    <a:lvl5pPr marL="1828800" lvl="4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ndara" panose="020E0502030303020204" pitchFamily="34" charset="0"/>
        <a:ea typeface="黑体" panose="02010609060101010101" pitchFamily="49" charset="-122"/>
      </a:defRPr>
    </a:lvl5pPr>
    <a:lvl6pPr marL="2286000" lvl="5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ndara" panose="020E0502030303020204" pitchFamily="34" charset="0"/>
        <a:ea typeface="黑体" panose="02010609060101010101" pitchFamily="49" charset="-122"/>
      </a:defRPr>
    </a:lvl6pPr>
    <a:lvl7pPr marL="2743200" lvl="6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ndara" panose="020E0502030303020204" pitchFamily="34" charset="0"/>
        <a:ea typeface="黑体" panose="02010609060101010101" pitchFamily="49" charset="-122"/>
      </a:defRPr>
    </a:lvl7pPr>
    <a:lvl8pPr marL="3200400" lvl="7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ndara" panose="020E0502030303020204" pitchFamily="34" charset="0"/>
        <a:ea typeface="黑体" panose="02010609060101010101" pitchFamily="49" charset="-122"/>
      </a:defRPr>
    </a:lvl8pPr>
    <a:lvl9pPr marL="3657600" lvl="8" indent="0" algn="l" defTabSz="91440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Candara" panose="020E0502030303020204" pitchFamily="34" charset="0"/>
        <a:ea typeface="黑体" panose="02010609060101010101" pitchFamily="49" charset="-122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A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/>
    <p:restoredTop sz="94660"/>
  </p:normalViewPr>
  <p:slideViewPr>
    <p:cSldViewPr showGuides="1">
      <p:cViewPr varScale="1">
        <p:scale>
          <a:sx n="53" d="100"/>
          <a:sy n="53" d="100"/>
        </p:scale>
        <p:origin x="2060" y="3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6725" cy="338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5591175" y="0"/>
            <a:ext cx="4276725" cy="338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6397625"/>
            <a:ext cx="4276725" cy="338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5591175" y="6397625"/>
            <a:ext cx="4276725" cy="338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4E25E26-48A4-49A2-8E16-21F47AEEA1BB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anose="020E0502030303020204" pitchFamily="34" charset="0"/>
                <a:ea typeface="黑体" panose="02010609060101010101" pitchFamily="49" charset="-122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黑体" panose="02010609060101010101" pitchFamily="49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525880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6725" cy="338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5591175" y="0"/>
            <a:ext cx="4276725" cy="338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081463" y="841375"/>
            <a:ext cx="1706562" cy="22733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987425" y="3241675"/>
            <a:ext cx="7894638" cy="26527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6397625"/>
            <a:ext cx="4276725" cy="338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5591175" y="6397625"/>
            <a:ext cx="4276725" cy="338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21B3B6C-42DD-4AED-9CDF-3B91481A90DC}" type="slidenum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936459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 rtl="0">
              <a:defRPr/>
            </a:pPr>
            <a:fld id="{EBF04220-E7C0-4905-A1C0-AADF04F423BB}" type="slidenum">
              <a:rPr lang="zh-CN" altLang="en-US" smtClean="0">
                <a:cs typeface="+mn-cs"/>
              </a:rPr>
              <a:t>‹#›</a:t>
            </a:fld>
            <a:endParaRPr lang="zh-CN" altLang="en-US"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 rtl="0">
              <a:defRPr/>
            </a:pPr>
            <a:fld id="{97D406CC-3037-4552-B96F-F29E39925643}" type="slidenum">
              <a:rPr lang="zh-CN" altLang="en-US" smtClean="0">
                <a:cs typeface="+mn-cs"/>
              </a:rPr>
              <a:t>‹#›</a:t>
            </a:fld>
            <a:endParaRPr lang="zh-CN" altLang="en-US"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 rtl="0">
              <a:defRPr/>
            </a:pPr>
            <a:fld id="{7365C9A3-203C-47B9-B68D-C361D0626BE0}" type="slidenum">
              <a:rPr lang="zh-CN" altLang="en-US" smtClean="0">
                <a:cs typeface="+mn-cs"/>
              </a:rPr>
              <a:t>‹#›</a:t>
            </a:fld>
            <a:endParaRPr lang="zh-CN" altLang="en-US"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 rtl="0">
              <a:defRPr/>
            </a:pPr>
            <a:fld id="{CB5222E4-8E98-4E45-A398-3773A7B307D1}" type="slidenum">
              <a:rPr lang="zh-CN" altLang="en-US" smtClean="0">
                <a:cs typeface="+mn-cs"/>
              </a:rPr>
              <a:t>‹#›</a:t>
            </a:fld>
            <a:endParaRPr lang="zh-CN" altLang="en-US"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 rtl="0">
              <a:defRPr/>
            </a:pPr>
            <a:fld id="{5C6DD517-3ADD-4D7E-8CE9-8A6E648A522B}" type="slidenum">
              <a:rPr lang="zh-CN" altLang="en-US" smtClean="0">
                <a:cs typeface="+mn-cs"/>
              </a:rPr>
              <a:t>‹#›</a:t>
            </a:fld>
            <a:endParaRPr lang="zh-CN" altLang="en-US"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 rtl="0">
              <a:defRPr/>
            </a:pPr>
            <a:fld id="{A0F6D682-CB6B-4BC5-9F47-86EE2162E202}" type="slidenum">
              <a:rPr lang="zh-CN" altLang="en-US" smtClean="0">
                <a:cs typeface="+mn-cs"/>
              </a:rPr>
              <a:t>‹#›</a:t>
            </a:fld>
            <a:endParaRPr lang="zh-CN" altLang="en-US"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 rtl="0">
              <a:defRPr/>
            </a:pPr>
            <a:fld id="{493B5303-7BE5-498B-B084-EBBCD9B950E2}" type="slidenum">
              <a:rPr lang="zh-CN" altLang="en-US" smtClean="0">
                <a:cs typeface="+mn-cs"/>
              </a:rPr>
              <a:t>‹#›</a:t>
            </a:fld>
            <a:endParaRPr lang="zh-CN" altLang="en-US"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 rtl="0">
              <a:defRPr/>
            </a:pPr>
            <a:fld id="{D40F407A-E551-4583-BB35-6F97360B32E6}" type="slidenum">
              <a:rPr lang="zh-CN" altLang="en-US" smtClean="0">
                <a:cs typeface="+mn-cs"/>
              </a:rPr>
              <a:t>‹#›</a:t>
            </a:fld>
            <a:endParaRPr lang="zh-CN" altLang="en-US"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 rtl="0">
              <a:defRPr/>
            </a:pPr>
            <a:fld id="{2E1D0131-4921-4857-9287-35C498F7FD74}" type="slidenum">
              <a:rPr lang="zh-CN" altLang="en-US" smtClean="0">
                <a:cs typeface="+mn-cs"/>
              </a:rPr>
              <a:t>‹#›</a:t>
            </a:fld>
            <a:endParaRPr lang="zh-CN" altLang="en-US"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 rtl="0">
              <a:defRPr/>
            </a:pPr>
            <a:fld id="{C2FBAFCE-3D7D-40B6-8AEB-335277F440DF}" type="slidenum">
              <a:rPr lang="zh-CN" altLang="en-US" smtClean="0">
                <a:cs typeface="+mn-cs"/>
              </a:rPr>
              <a:t>‹#›</a:t>
            </a:fld>
            <a:endParaRPr lang="zh-CN" altLang="en-US"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685800"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85800"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 rtl="0">
              <a:defRPr/>
            </a:pPr>
            <a:fld id="{5A07ED04-DB09-49B8-A107-69A7F3D1C48F}" type="slidenum">
              <a:rPr lang="zh-CN" altLang="en-US" smtClean="0">
                <a:cs typeface="+mn-cs"/>
              </a:rPr>
              <a:t>‹#›</a:t>
            </a:fld>
            <a:endParaRPr lang="zh-CN" altLang="en-US"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rtl="0">
              <a:defRPr/>
            </a:pPr>
            <a:endParaRPr lang="zh-CN" altLang="en-US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rtl="0">
              <a:defRPr/>
            </a:pPr>
            <a:fld id="{5C59EBAE-9F4C-44C7-928D-544B556268E5}" type="slidenum">
              <a:rPr lang="zh-CN" altLang="en-US" smtClean="0">
                <a:cs typeface="+mn-cs"/>
              </a:rPr>
              <a:t>‹#›</a:t>
            </a:fld>
            <a:endParaRPr lang="zh-CN" altLang="en-US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3" Type="http://schemas.openxmlformats.org/officeDocument/2006/relationships/tags" Target="../tags/tag3.xml"/><Relationship Id="rId21" Type="http://schemas.openxmlformats.org/officeDocument/2006/relationships/image" Target="../media/image2.png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27.xml"/><Relationship Id="rId13" Type="http://schemas.openxmlformats.org/officeDocument/2006/relationships/tags" Target="../tags/tag32.xml"/><Relationship Id="rId18" Type="http://schemas.openxmlformats.org/officeDocument/2006/relationships/tags" Target="../tags/tag37.xml"/><Relationship Id="rId3" Type="http://schemas.openxmlformats.org/officeDocument/2006/relationships/tags" Target="../tags/tag22.xml"/><Relationship Id="rId21" Type="http://schemas.openxmlformats.org/officeDocument/2006/relationships/image" Target="../media/image2.png"/><Relationship Id="rId7" Type="http://schemas.openxmlformats.org/officeDocument/2006/relationships/tags" Target="../tags/tag26.xml"/><Relationship Id="rId12" Type="http://schemas.openxmlformats.org/officeDocument/2006/relationships/tags" Target="../tags/tag31.xml"/><Relationship Id="rId17" Type="http://schemas.openxmlformats.org/officeDocument/2006/relationships/tags" Target="../tags/tag36.xml"/><Relationship Id="rId2" Type="http://schemas.openxmlformats.org/officeDocument/2006/relationships/tags" Target="../tags/tag21.xml"/><Relationship Id="rId16" Type="http://schemas.openxmlformats.org/officeDocument/2006/relationships/tags" Target="../tags/tag35.xml"/><Relationship Id="rId20" Type="http://schemas.openxmlformats.org/officeDocument/2006/relationships/slideLayout" Target="../slideLayouts/slideLayout7.xml"/><Relationship Id="rId1" Type="http://schemas.openxmlformats.org/officeDocument/2006/relationships/tags" Target="../tags/tag20.xml"/><Relationship Id="rId6" Type="http://schemas.openxmlformats.org/officeDocument/2006/relationships/tags" Target="../tags/tag25.xml"/><Relationship Id="rId11" Type="http://schemas.openxmlformats.org/officeDocument/2006/relationships/tags" Target="../tags/tag30.xml"/><Relationship Id="rId5" Type="http://schemas.openxmlformats.org/officeDocument/2006/relationships/tags" Target="../tags/tag24.xml"/><Relationship Id="rId15" Type="http://schemas.openxmlformats.org/officeDocument/2006/relationships/tags" Target="../tags/tag34.xml"/><Relationship Id="rId10" Type="http://schemas.openxmlformats.org/officeDocument/2006/relationships/tags" Target="../tags/tag29.xml"/><Relationship Id="rId19" Type="http://schemas.openxmlformats.org/officeDocument/2006/relationships/tags" Target="../tags/tag38.xml"/><Relationship Id="rId4" Type="http://schemas.openxmlformats.org/officeDocument/2006/relationships/tags" Target="../tags/tag23.xml"/><Relationship Id="rId9" Type="http://schemas.openxmlformats.org/officeDocument/2006/relationships/tags" Target="../tags/tag28.xml"/><Relationship Id="rId14" Type="http://schemas.openxmlformats.org/officeDocument/2006/relationships/tags" Target="../tags/tag3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46.xml"/><Relationship Id="rId13" Type="http://schemas.openxmlformats.org/officeDocument/2006/relationships/tags" Target="../tags/tag51.xml"/><Relationship Id="rId18" Type="http://schemas.openxmlformats.org/officeDocument/2006/relationships/tags" Target="../tags/tag56.xml"/><Relationship Id="rId3" Type="http://schemas.openxmlformats.org/officeDocument/2006/relationships/tags" Target="../tags/tag41.xml"/><Relationship Id="rId21" Type="http://schemas.openxmlformats.org/officeDocument/2006/relationships/image" Target="../media/image2.png"/><Relationship Id="rId7" Type="http://schemas.openxmlformats.org/officeDocument/2006/relationships/tags" Target="../tags/tag45.xml"/><Relationship Id="rId12" Type="http://schemas.openxmlformats.org/officeDocument/2006/relationships/tags" Target="../tags/tag50.xml"/><Relationship Id="rId17" Type="http://schemas.openxmlformats.org/officeDocument/2006/relationships/tags" Target="../tags/tag55.xml"/><Relationship Id="rId2" Type="http://schemas.openxmlformats.org/officeDocument/2006/relationships/tags" Target="../tags/tag40.xml"/><Relationship Id="rId16" Type="http://schemas.openxmlformats.org/officeDocument/2006/relationships/tags" Target="../tags/tag54.xml"/><Relationship Id="rId20" Type="http://schemas.openxmlformats.org/officeDocument/2006/relationships/slideLayout" Target="../slideLayouts/slideLayout7.xml"/><Relationship Id="rId1" Type="http://schemas.openxmlformats.org/officeDocument/2006/relationships/tags" Target="../tags/tag39.xml"/><Relationship Id="rId6" Type="http://schemas.openxmlformats.org/officeDocument/2006/relationships/tags" Target="../tags/tag44.xml"/><Relationship Id="rId11" Type="http://schemas.openxmlformats.org/officeDocument/2006/relationships/tags" Target="../tags/tag49.xml"/><Relationship Id="rId5" Type="http://schemas.openxmlformats.org/officeDocument/2006/relationships/tags" Target="../tags/tag43.xml"/><Relationship Id="rId15" Type="http://schemas.openxmlformats.org/officeDocument/2006/relationships/tags" Target="../tags/tag53.xml"/><Relationship Id="rId10" Type="http://schemas.openxmlformats.org/officeDocument/2006/relationships/tags" Target="../tags/tag48.xml"/><Relationship Id="rId19" Type="http://schemas.openxmlformats.org/officeDocument/2006/relationships/tags" Target="../tags/tag57.xml"/><Relationship Id="rId4" Type="http://schemas.openxmlformats.org/officeDocument/2006/relationships/tags" Target="../tags/tag42.xml"/><Relationship Id="rId9" Type="http://schemas.openxmlformats.org/officeDocument/2006/relationships/tags" Target="../tags/tag47.xml"/><Relationship Id="rId14" Type="http://schemas.openxmlformats.org/officeDocument/2006/relationships/tags" Target="../tags/tag5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65.xml"/><Relationship Id="rId13" Type="http://schemas.openxmlformats.org/officeDocument/2006/relationships/tags" Target="../tags/tag70.xml"/><Relationship Id="rId18" Type="http://schemas.openxmlformats.org/officeDocument/2006/relationships/tags" Target="../tags/tag75.xml"/><Relationship Id="rId3" Type="http://schemas.openxmlformats.org/officeDocument/2006/relationships/tags" Target="../tags/tag60.xml"/><Relationship Id="rId21" Type="http://schemas.openxmlformats.org/officeDocument/2006/relationships/image" Target="../media/image2.png"/><Relationship Id="rId7" Type="http://schemas.openxmlformats.org/officeDocument/2006/relationships/tags" Target="../tags/tag64.xml"/><Relationship Id="rId12" Type="http://schemas.openxmlformats.org/officeDocument/2006/relationships/tags" Target="../tags/tag69.xml"/><Relationship Id="rId17" Type="http://schemas.openxmlformats.org/officeDocument/2006/relationships/tags" Target="../tags/tag74.xml"/><Relationship Id="rId2" Type="http://schemas.openxmlformats.org/officeDocument/2006/relationships/tags" Target="../tags/tag59.xml"/><Relationship Id="rId16" Type="http://schemas.openxmlformats.org/officeDocument/2006/relationships/tags" Target="../tags/tag73.xml"/><Relationship Id="rId20" Type="http://schemas.openxmlformats.org/officeDocument/2006/relationships/slideLayout" Target="../slideLayouts/slideLayout7.xml"/><Relationship Id="rId1" Type="http://schemas.openxmlformats.org/officeDocument/2006/relationships/tags" Target="../tags/tag58.xml"/><Relationship Id="rId6" Type="http://schemas.openxmlformats.org/officeDocument/2006/relationships/tags" Target="../tags/tag63.xml"/><Relationship Id="rId11" Type="http://schemas.openxmlformats.org/officeDocument/2006/relationships/tags" Target="../tags/tag68.xml"/><Relationship Id="rId5" Type="http://schemas.openxmlformats.org/officeDocument/2006/relationships/tags" Target="../tags/tag62.xml"/><Relationship Id="rId15" Type="http://schemas.openxmlformats.org/officeDocument/2006/relationships/tags" Target="../tags/tag72.xml"/><Relationship Id="rId10" Type="http://schemas.openxmlformats.org/officeDocument/2006/relationships/tags" Target="../tags/tag67.xml"/><Relationship Id="rId19" Type="http://schemas.openxmlformats.org/officeDocument/2006/relationships/tags" Target="../tags/tag76.xml"/><Relationship Id="rId4" Type="http://schemas.openxmlformats.org/officeDocument/2006/relationships/tags" Target="../tags/tag61.xml"/><Relationship Id="rId9" Type="http://schemas.openxmlformats.org/officeDocument/2006/relationships/tags" Target="../tags/tag66.xml"/><Relationship Id="rId14" Type="http://schemas.openxmlformats.org/officeDocument/2006/relationships/tags" Target="../tags/tag7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84.xml"/><Relationship Id="rId13" Type="http://schemas.openxmlformats.org/officeDocument/2006/relationships/tags" Target="../tags/tag89.xml"/><Relationship Id="rId18" Type="http://schemas.openxmlformats.org/officeDocument/2006/relationships/tags" Target="../tags/tag94.xml"/><Relationship Id="rId3" Type="http://schemas.openxmlformats.org/officeDocument/2006/relationships/tags" Target="../tags/tag79.xml"/><Relationship Id="rId21" Type="http://schemas.openxmlformats.org/officeDocument/2006/relationships/image" Target="../media/image2.png"/><Relationship Id="rId7" Type="http://schemas.openxmlformats.org/officeDocument/2006/relationships/tags" Target="../tags/tag83.xml"/><Relationship Id="rId12" Type="http://schemas.openxmlformats.org/officeDocument/2006/relationships/tags" Target="../tags/tag88.xml"/><Relationship Id="rId17" Type="http://schemas.openxmlformats.org/officeDocument/2006/relationships/tags" Target="../tags/tag93.xml"/><Relationship Id="rId2" Type="http://schemas.openxmlformats.org/officeDocument/2006/relationships/tags" Target="../tags/tag78.xml"/><Relationship Id="rId16" Type="http://schemas.openxmlformats.org/officeDocument/2006/relationships/tags" Target="../tags/tag92.xml"/><Relationship Id="rId20" Type="http://schemas.openxmlformats.org/officeDocument/2006/relationships/slideLayout" Target="../slideLayouts/slideLayout7.xml"/><Relationship Id="rId1" Type="http://schemas.openxmlformats.org/officeDocument/2006/relationships/tags" Target="../tags/tag77.xml"/><Relationship Id="rId6" Type="http://schemas.openxmlformats.org/officeDocument/2006/relationships/tags" Target="../tags/tag82.xml"/><Relationship Id="rId11" Type="http://schemas.openxmlformats.org/officeDocument/2006/relationships/tags" Target="../tags/tag87.xml"/><Relationship Id="rId5" Type="http://schemas.openxmlformats.org/officeDocument/2006/relationships/tags" Target="../tags/tag81.xml"/><Relationship Id="rId15" Type="http://schemas.openxmlformats.org/officeDocument/2006/relationships/tags" Target="../tags/tag91.xml"/><Relationship Id="rId10" Type="http://schemas.openxmlformats.org/officeDocument/2006/relationships/tags" Target="../tags/tag86.xml"/><Relationship Id="rId19" Type="http://schemas.openxmlformats.org/officeDocument/2006/relationships/tags" Target="../tags/tag95.xml"/><Relationship Id="rId4" Type="http://schemas.openxmlformats.org/officeDocument/2006/relationships/tags" Target="../tags/tag80.xml"/><Relationship Id="rId9" Type="http://schemas.openxmlformats.org/officeDocument/2006/relationships/tags" Target="../tags/tag85.xml"/><Relationship Id="rId14" Type="http://schemas.openxmlformats.org/officeDocument/2006/relationships/tags" Target="../tags/tag9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标题 1"/>
          <p:cNvSpPr>
            <a:spLocks noGrp="1"/>
          </p:cNvSpPr>
          <p:nvPr>
            <p:ph type="ctrTitle"/>
          </p:nvPr>
        </p:nvSpPr>
        <p:spPr>
          <a:xfrm>
            <a:off x="648376" y="2915816"/>
            <a:ext cx="4427934" cy="1674186"/>
          </a:xfrm>
        </p:spPr>
        <p:txBody>
          <a:bodyPr vert="horz" wrap="square" lIns="68580" tIns="34290" rIns="68580" bIns="34290" anchor="b">
            <a:normAutofit/>
          </a:bodyPr>
          <a:lstStyle/>
          <a:p>
            <a:pPr eaLnBrk="1" hangingPunct="1">
              <a:lnSpc>
                <a:spcPct val="150000"/>
              </a:lnSpc>
              <a:spcBef>
                <a:spcPts val="2250"/>
              </a:spcBef>
            </a:pPr>
            <a:r>
              <a:rPr lang="en-US" altLang="zh-CN" sz="3000" b="1" dirty="0">
                <a:solidFill>
                  <a:srgbClr val="0070C0"/>
                </a:solidFill>
              </a:rPr>
              <a:t>Character 1</a:t>
            </a:r>
            <a:br>
              <a:rPr lang="en-US" altLang="zh-CN" sz="3000" b="1" dirty="0">
                <a:solidFill>
                  <a:srgbClr val="0070C0"/>
                </a:solidFill>
              </a:rPr>
            </a:br>
            <a:r>
              <a:rPr lang="zh-CN" altLang="en-US" sz="3000" b="1" dirty="0">
                <a:solidFill>
                  <a:srgbClr val="0070C0"/>
                </a:solidFill>
              </a:rPr>
              <a:t>人类基因和基因组</a:t>
            </a:r>
            <a:endParaRPr lang="zh-CN" altLang="en-US" sz="3000" b="1" dirty="0">
              <a:latin typeface="黑体" panose="02010609060101010101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34150" y="5784187"/>
            <a:ext cx="3456385" cy="828545"/>
          </a:xfrm>
          <a:prstGeom prst="roundRect">
            <a:avLst/>
          </a:prstGeom>
          <a:solidFill>
            <a:schemeClr val="bg2"/>
          </a:solidFill>
          <a:ln w="6350">
            <a:solidFill>
              <a:srgbClr val="0070C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68580" tIns="34290" rIns="68580" bIns="34290" numCol="1" rtlCol="0" anchor="t" anchorCtr="0" compatLnSpc="1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zh-CN" sz="1950" b="1" dirty="0">
                <a:latin typeface="Calibri" panose="020F0502020204030204" pitchFamily="34" charset="0"/>
                <a:cs typeface="Calibri" panose="020F0502020204030204" pitchFamily="34" charset="0"/>
              </a:rPr>
              <a:t>Lecturer: Dr. </a:t>
            </a:r>
            <a:r>
              <a:rPr lang="en-US" altLang="zh-CN" sz="1950" b="1" dirty="0" err="1">
                <a:latin typeface="Calibri" panose="020F0502020204030204" pitchFamily="34" charset="0"/>
                <a:cs typeface="Calibri" panose="020F0502020204030204" pitchFamily="34" charset="0"/>
              </a:rPr>
              <a:t>Xin</a:t>
            </a:r>
            <a:r>
              <a:rPr lang="en-US" altLang="zh-CN" sz="1950" b="1" dirty="0">
                <a:latin typeface="Calibri" panose="020F0502020204030204" pitchFamily="34" charset="0"/>
                <a:cs typeface="Calibri" panose="020F0502020204030204" pitchFamily="34" charset="0"/>
              </a:rPr>
              <a:t> Jin</a:t>
            </a:r>
            <a:r>
              <a:rPr lang="zh-CN" altLang="en-US" sz="1950" b="1" dirty="0">
                <a:latin typeface="Calibri" panose="020F0502020204030204" pitchFamily="34" charset="0"/>
                <a:cs typeface="Calibri" panose="020F0502020204030204" pitchFamily="34" charset="0"/>
              </a:rPr>
              <a:t>（</a:t>
            </a:r>
            <a:r>
              <a:rPr lang="zh-CN" altLang="en-US" sz="1950" dirty="0">
                <a:latin typeface="华文新魏" panose="02010800040101010101" pitchFamily="2" charset="-122"/>
                <a:ea typeface="华文新魏" panose="02010800040101010101" pitchFamily="2" charset="-122"/>
                <a:cs typeface="Calibri" panose="020F0502020204030204" pitchFamily="34" charset="0"/>
              </a:rPr>
              <a:t>金 欣</a:t>
            </a:r>
            <a:r>
              <a:rPr lang="zh-CN" altLang="en-US" sz="1950" b="1" dirty="0">
                <a:latin typeface="Calibri" panose="020F0502020204030204" pitchFamily="34" charset="0"/>
                <a:cs typeface="Calibri" panose="020F0502020204030204" pitchFamily="34" charset="0"/>
              </a:rPr>
              <a:t>）</a:t>
            </a:r>
            <a:endParaRPr lang="en-US" altLang="zh-CN" sz="195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altLang="zh-CN" sz="1950" b="1" dirty="0">
                <a:latin typeface="Calibri" panose="020F0502020204030204" pitchFamily="34" charset="0"/>
                <a:cs typeface="Calibri" panose="020F0502020204030204" pitchFamily="34" charset="0"/>
              </a:rPr>
              <a:t>Office: 2-521</a:t>
            </a:r>
          </a:p>
        </p:txBody>
      </p:sp>
      <p:pic>
        <p:nvPicPr>
          <p:cNvPr id="20484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1366" y="2439592"/>
            <a:ext cx="1409700" cy="417314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99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71488" y="251520"/>
            <a:ext cx="5915025" cy="1767417"/>
          </a:xfrm>
        </p:spPr>
        <p:txBody>
          <a:bodyPr/>
          <a:lstStyle/>
          <a:p>
            <a:r>
              <a:rPr lang="zh-CN" altLang="en-US" dirty="0" smtClean="0"/>
              <a:t>割裂基因模式图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953" y="1691680"/>
            <a:ext cx="6522094" cy="2877741"/>
          </a:xfrm>
          <a:prstGeom prst="rect">
            <a:avLst/>
          </a:prstGeom>
        </p:spPr>
      </p:pic>
      <p:sp>
        <p:nvSpPr>
          <p:cNvPr id="6" name="标题 1"/>
          <p:cNvSpPr txBox="1"/>
          <p:nvPr/>
        </p:nvSpPr>
        <p:spPr>
          <a:xfrm>
            <a:off x="439567" y="4932040"/>
            <a:ext cx="5379362" cy="960668"/>
          </a:xfrm>
          <a:prstGeom prst="rect">
            <a:avLst/>
          </a:prstGeom>
        </p:spPr>
        <p:txBody>
          <a:bodyPr vert="horz" wrap="square" lIns="68580" tIns="34290" rIns="68580" bIns="34290" rtlCol="0" anchor="t"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altLang="zh-CN" sz="2600" dirty="0" smtClean="0"/>
              <a:t>4.3 </a:t>
            </a:r>
            <a:r>
              <a:rPr lang="zh-CN" altLang="en-US" sz="2600" dirty="0" smtClean="0"/>
              <a:t>割裂基因（</a:t>
            </a:r>
            <a:r>
              <a:rPr lang="en-US" altLang="zh-CN" sz="2600" dirty="0" smtClean="0"/>
              <a:t>split gene</a:t>
            </a:r>
            <a:r>
              <a:rPr lang="zh-CN" altLang="en-US" sz="2600" dirty="0" smtClean="0"/>
              <a:t>） </a:t>
            </a:r>
            <a:r>
              <a:rPr lang="en-US" altLang="zh-CN" sz="2600" dirty="0" smtClean="0"/>
              <a:t>p18</a:t>
            </a:r>
            <a:endParaRPr lang="zh-CN" altLang="en-US" sz="2600" dirty="0"/>
          </a:p>
        </p:txBody>
      </p:sp>
      <p:sp>
        <p:nvSpPr>
          <p:cNvPr id="7" name="内容占位符 2"/>
          <p:cNvSpPr>
            <a:spLocks noGrp="1"/>
          </p:cNvSpPr>
          <p:nvPr>
            <p:ph idx="1"/>
          </p:nvPr>
        </p:nvSpPr>
        <p:spPr>
          <a:xfrm>
            <a:off x="674856" y="5580112"/>
            <a:ext cx="5455444" cy="3240360"/>
          </a:xfrm>
        </p:spPr>
        <p:txBody>
          <a:bodyPr vert="horz" wrap="square" lIns="68580" tIns="34290" rIns="68580" bIns="34290" anchor="t"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/>
              <a:t>外显子（</a:t>
            </a:r>
            <a:r>
              <a:rPr lang="en-US" altLang="zh-CN" sz="2000" dirty="0"/>
              <a:t>Exon</a:t>
            </a:r>
            <a:r>
              <a:rPr lang="zh-CN" altLang="en-US" sz="2000" dirty="0"/>
              <a:t>）：基因中编码蛋白的</a:t>
            </a:r>
            <a:r>
              <a:rPr lang="en-US" altLang="zh-CN" sz="2000" dirty="0"/>
              <a:t>DNA</a:t>
            </a:r>
            <a:r>
              <a:rPr lang="zh-CN" altLang="en-US" sz="2000" dirty="0"/>
              <a:t>序列。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/>
              <a:t>内含子（</a:t>
            </a:r>
            <a:r>
              <a:rPr lang="en-US" altLang="zh-CN" sz="2000" dirty="0"/>
              <a:t>Intron</a:t>
            </a:r>
            <a:r>
              <a:rPr lang="zh-CN" altLang="en-US" sz="2000" dirty="0"/>
              <a:t>）：基因中非编码蛋白的</a:t>
            </a:r>
            <a:r>
              <a:rPr lang="en-US" altLang="zh-CN" sz="2000" dirty="0"/>
              <a:t>DNA</a:t>
            </a:r>
            <a:r>
              <a:rPr lang="zh-CN" altLang="en-US" sz="2000" dirty="0"/>
              <a:t>序列，它分开相邻的外显子。更准确的定义是</a:t>
            </a:r>
            <a:r>
              <a:rPr lang="en-US" altLang="zh-CN" sz="2000" dirty="0"/>
              <a:t>:</a:t>
            </a:r>
            <a:r>
              <a:rPr lang="zh-CN" altLang="en-US" sz="2000" dirty="0"/>
              <a:t>内含子是阻断基因线性表达的序列</a:t>
            </a:r>
            <a:r>
              <a:rPr lang="zh-CN" altLang="en-US" sz="2000" dirty="0" smtClean="0"/>
              <a:t>。</a:t>
            </a:r>
            <a:endParaRPr lang="en-US" altLang="zh-CN" sz="2000" dirty="0" smtClean="0"/>
          </a:p>
          <a:p>
            <a:pPr>
              <a:lnSpc>
                <a:spcPct val="150000"/>
              </a:lnSpc>
            </a:pPr>
            <a:r>
              <a:rPr lang="zh-CN" altLang="en-US" sz="2000" dirty="0" smtClean="0"/>
              <a:t>侧翼序列（</a:t>
            </a:r>
            <a:r>
              <a:rPr lang="en-US" altLang="zh-CN" sz="2000" dirty="0" smtClean="0"/>
              <a:t>flanking region</a:t>
            </a:r>
            <a:r>
              <a:rPr lang="zh-CN" altLang="en-US" sz="2000" dirty="0" smtClean="0"/>
              <a:t>）指的是？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47013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68580" tIns="34290" rIns="68580" bIns="34290" numCol="1" rtlCol="0" anchor="t" anchorCtr="0" compatLnSpc="1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zh-CN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4.4 </a:t>
            </a:r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思考：人类结构基因</a:t>
            </a: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和蛋白质的关系？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863798" y="1130560"/>
            <a:ext cx="5130404" cy="348557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defTabSz="685800" rtl="0">
              <a:lnSpc>
                <a:spcPct val="150000"/>
              </a:lnSpc>
              <a:defRPr/>
            </a:pPr>
            <a:r>
              <a:rPr lang="zh-CN" altLang="en-US" sz="2100" dirty="0"/>
              <a:t>一个基因决定一种酶     </a:t>
            </a:r>
            <a:r>
              <a:rPr lang="en-US" altLang="zh-CN" sz="2100" dirty="0"/>
              <a:t>1908</a:t>
            </a:r>
            <a:r>
              <a:rPr lang="zh-CN" altLang="en-US" sz="2100" dirty="0"/>
              <a:t>，</a:t>
            </a:r>
            <a:r>
              <a:rPr lang="en-US" altLang="zh-CN" sz="2100" dirty="0" err="1"/>
              <a:t>Garrod</a:t>
            </a:r>
            <a:endParaRPr lang="en-US" altLang="zh-CN" sz="2100" dirty="0"/>
          </a:p>
          <a:p>
            <a:pPr defTabSz="685800" rtl="0">
              <a:lnSpc>
                <a:spcPct val="150000"/>
              </a:lnSpc>
              <a:defRPr/>
            </a:pPr>
            <a:r>
              <a:rPr lang="zh-CN" altLang="en-US" sz="2100" dirty="0"/>
              <a:t>一个基因一种蛋白质     </a:t>
            </a:r>
            <a:r>
              <a:rPr lang="en-US" altLang="zh-CN" sz="2100" dirty="0"/>
              <a:t>1941, </a:t>
            </a:r>
            <a:r>
              <a:rPr lang="en-US" altLang="zh-CN" sz="2100" dirty="0" err="1"/>
              <a:t>Beadle&amp;Tatum</a:t>
            </a:r>
            <a:endParaRPr lang="en-US" altLang="zh-CN" sz="2100" dirty="0"/>
          </a:p>
          <a:p>
            <a:pPr defTabSz="685800" rtl="0">
              <a:lnSpc>
                <a:spcPct val="150000"/>
              </a:lnSpc>
              <a:defRPr/>
            </a:pPr>
            <a:r>
              <a:rPr lang="zh-CN" altLang="en-US" sz="2100" dirty="0"/>
              <a:t>一个基因一条多肽链</a:t>
            </a:r>
            <a:endParaRPr lang="en-US" altLang="zh-CN" sz="2100" dirty="0"/>
          </a:p>
          <a:p>
            <a:pPr defTabSz="685800" rtl="0">
              <a:lnSpc>
                <a:spcPct val="150000"/>
              </a:lnSpc>
              <a:defRPr/>
            </a:pPr>
            <a:r>
              <a:rPr lang="zh-CN" altLang="en-US" sz="2100" dirty="0">
                <a:solidFill>
                  <a:srgbClr val="FF0000"/>
                </a:solidFill>
              </a:rPr>
              <a:t>一个基因多条多肽链</a:t>
            </a:r>
            <a:endParaRPr lang="en-US" altLang="zh-CN" sz="2100" dirty="0">
              <a:solidFill>
                <a:srgbClr val="FF0000"/>
              </a:solidFill>
            </a:endParaRPr>
          </a:p>
          <a:p>
            <a:pPr defTabSz="685800" rtl="0">
              <a:lnSpc>
                <a:spcPct val="150000"/>
              </a:lnSpc>
              <a:defRPr/>
            </a:pPr>
            <a:r>
              <a:rPr lang="zh-CN" altLang="en-US" sz="2100" dirty="0">
                <a:solidFill>
                  <a:srgbClr val="FF0000"/>
                </a:solidFill>
              </a:rPr>
              <a:t>一个基因多种</a:t>
            </a:r>
            <a:r>
              <a:rPr lang="en-US" altLang="zh-CN" sz="2100" dirty="0">
                <a:solidFill>
                  <a:srgbClr val="FF0000"/>
                </a:solidFill>
              </a:rPr>
              <a:t>mRNA</a:t>
            </a:r>
          </a:p>
          <a:p>
            <a:pPr defTabSz="685800" rtl="0">
              <a:lnSpc>
                <a:spcPct val="150000"/>
              </a:lnSpc>
              <a:defRPr/>
            </a:pPr>
            <a:r>
              <a:rPr lang="en-US" altLang="zh-CN" sz="2100" dirty="0"/>
              <a:t>DNA</a:t>
            </a:r>
            <a:r>
              <a:rPr lang="zh-CN" altLang="en-US" sz="2100" dirty="0"/>
              <a:t>是生物的遗传物质  </a:t>
            </a:r>
            <a:r>
              <a:rPr lang="en-US" altLang="zh-CN" sz="2100" dirty="0"/>
              <a:t>1944</a:t>
            </a:r>
            <a:r>
              <a:rPr lang="zh-CN" altLang="en-US" sz="2100" dirty="0"/>
              <a:t>，</a:t>
            </a:r>
            <a:r>
              <a:rPr lang="en-US" altLang="zh-CN" sz="2100" dirty="0"/>
              <a:t>Avery</a:t>
            </a:r>
            <a:endParaRPr lang="zh-CN" altLang="en-US" sz="2100" dirty="0"/>
          </a:p>
        </p:txBody>
      </p:sp>
      <p:grpSp>
        <p:nvGrpSpPr>
          <p:cNvPr id="10" name="组合 9"/>
          <p:cNvGrpSpPr/>
          <p:nvPr/>
        </p:nvGrpSpPr>
        <p:grpSpPr>
          <a:xfrm>
            <a:off x="260648" y="5076056"/>
            <a:ext cx="5908724" cy="3122987"/>
            <a:chOff x="260648" y="5076056"/>
            <a:chExt cx="5908724" cy="3122987"/>
          </a:xfrm>
        </p:grpSpPr>
        <p:pic>
          <p:nvPicPr>
            <p:cNvPr id="8" name="图片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1488" y="5076056"/>
              <a:ext cx="5697884" cy="312298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9" name="矩形 8"/>
            <p:cNvSpPr/>
            <p:nvPr/>
          </p:nvSpPr>
          <p:spPr>
            <a:xfrm>
              <a:off x="260648" y="5076056"/>
              <a:ext cx="3672408" cy="576064"/>
            </a:xfrm>
            <a:prstGeom prst="rect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b="1" dirty="0" smtClean="0"/>
                <a:t>卵清蛋白基因与</a:t>
              </a:r>
              <a:r>
                <a:rPr lang="en-US" altLang="zh-CN" b="1" dirty="0" smtClean="0"/>
                <a:t>mRNA</a:t>
              </a:r>
              <a:r>
                <a:rPr lang="zh-CN" altLang="en-US" b="1" dirty="0" smtClean="0"/>
                <a:t>杂交模式图</a:t>
              </a:r>
              <a:endParaRPr lang="zh-CN" alt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79375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68580" tIns="34290" rIns="68580" bIns="34290" anchor="t">
            <a:normAutofit/>
          </a:bodyPr>
          <a:lstStyle/>
          <a:p>
            <a:r>
              <a:rPr lang="en-US" altLang="zh-CN" sz="2400" dirty="0" smtClean="0"/>
              <a:t>5. DNA</a:t>
            </a:r>
            <a:r>
              <a:rPr lang="zh-CN" altLang="en-US" sz="2400" dirty="0"/>
              <a:t>复制的特点（了解，</a:t>
            </a:r>
            <a:r>
              <a:rPr lang="en-US" altLang="zh-CN" sz="2400" dirty="0"/>
              <a:t>p21-22</a:t>
            </a:r>
            <a:r>
              <a:rPr lang="zh-CN" altLang="en-US" sz="2400" dirty="0"/>
              <a:t>）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93" y="1115616"/>
            <a:ext cx="6731214" cy="4895428"/>
          </a:xfrm>
          <a:prstGeom prst="rect">
            <a:avLst/>
          </a:prstGeom>
        </p:spPr>
      </p:pic>
      <p:sp>
        <p:nvSpPr>
          <p:cNvPr id="5" name="标题 1"/>
          <p:cNvSpPr txBox="1"/>
          <p:nvPr/>
        </p:nvSpPr>
        <p:spPr>
          <a:xfrm>
            <a:off x="471488" y="6605362"/>
            <a:ext cx="4943989" cy="1423021"/>
          </a:xfrm>
          <a:prstGeom prst="rect">
            <a:avLst/>
          </a:prstGeom>
        </p:spPr>
        <p:txBody>
          <a:bodyPr vert="horz" wrap="square" lIns="68580" tIns="34290" rIns="68580" bIns="34290" rtlCol="0" anchor="t"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altLang="zh-CN" sz="2400" dirty="0" smtClean="0"/>
              <a:t>6. RNA</a:t>
            </a:r>
            <a:r>
              <a:rPr lang="zh-CN" altLang="en-US" sz="2400" dirty="0" smtClean="0"/>
              <a:t>编辑及其意义</a:t>
            </a:r>
            <a:endParaRPr lang="en-US" altLang="zh-CN" sz="2400" dirty="0" smtClean="0"/>
          </a:p>
          <a:p>
            <a:pPr fontAlgn="auto">
              <a:spcAft>
                <a:spcPts val="0"/>
              </a:spcAft>
            </a:pPr>
            <a:endParaRPr lang="en-US" altLang="zh-CN" sz="2400" dirty="0" smtClean="0"/>
          </a:p>
          <a:p>
            <a:pPr fontAlgn="auto">
              <a:spcAft>
                <a:spcPts val="0"/>
              </a:spcAft>
            </a:pPr>
            <a:r>
              <a:rPr lang="en-US" altLang="zh-CN" sz="2400" dirty="0" smtClean="0"/>
              <a:t>7. </a:t>
            </a:r>
            <a:r>
              <a:rPr lang="zh-CN" altLang="en-US" sz="2400" dirty="0" smtClean="0"/>
              <a:t>人类基因组计划的内容和意义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626756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685800" y="571500"/>
            <a:ext cx="5486400" cy="285750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lvl="0" algn="l">
              <a:buNone/>
            </a:pPr>
            <a:r>
              <a:rPr lang="en-US" altLang="zh-CN" sz="2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、基因表达时，遗传信息传递的基本法则是</a:t>
            </a:r>
          </a:p>
        </p:txBody>
      </p:sp>
      <p:sp>
        <p:nvSpPr>
          <p:cNvPr id="6" name="文本框 5"/>
          <p:cNvSpPr txBox="1"/>
          <p:nvPr>
            <p:custDataLst>
              <p:tags r:id="rId3"/>
            </p:custDataLst>
          </p:nvPr>
        </p:nvSpPr>
        <p:spPr>
          <a:xfrm>
            <a:off x="1371600" y="3714750"/>
            <a:ext cx="4800600" cy="85725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lvl="0" algn="l">
              <a:buNone/>
            </a:pPr>
            <a:r>
              <a:rPr lang="en-US" altLang="zh-CN" sz="2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DNA-tRNA-</a:t>
            </a:r>
            <a:r>
              <a:rPr lang="zh-CN" altLang="en-US" sz="2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蛋白质</a:t>
            </a:r>
          </a:p>
        </p:txBody>
      </p:sp>
      <p:sp>
        <p:nvSpPr>
          <p:cNvPr id="7" name="文本框 6"/>
          <p:cNvSpPr txBox="1"/>
          <p:nvPr>
            <p:custDataLst>
              <p:tags r:id="rId4"/>
            </p:custDataLst>
          </p:nvPr>
        </p:nvSpPr>
        <p:spPr>
          <a:xfrm>
            <a:off x="1371600" y="4629150"/>
            <a:ext cx="4800600" cy="85725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lvl="0" algn="l">
              <a:buNone/>
            </a:pPr>
            <a:r>
              <a:rPr lang="en-US" altLang="zh-CN" sz="2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DNA-mRNA-</a:t>
            </a:r>
            <a:r>
              <a:rPr lang="zh-CN" altLang="en-US" sz="2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蛋白质</a:t>
            </a:r>
          </a:p>
        </p:txBody>
      </p:sp>
      <p:sp>
        <p:nvSpPr>
          <p:cNvPr id="8" name="文本框 7"/>
          <p:cNvSpPr txBox="1"/>
          <p:nvPr>
            <p:custDataLst>
              <p:tags r:id="rId5"/>
            </p:custDataLst>
          </p:nvPr>
        </p:nvSpPr>
        <p:spPr>
          <a:xfrm>
            <a:off x="1371600" y="5543550"/>
            <a:ext cx="4800600" cy="85725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lvl="0" algn="l">
              <a:buNone/>
            </a:pPr>
            <a:r>
              <a:rPr lang="en-US" altLang="zh-CN" sz="2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DNA-rRNA-</a:t>
            </a:r>
            <a:r>
              <a:rPr lang="zh-CN" altLang="en-US" sz="2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蛋白质</a:t>
            </a:r>
          </a:p>
        </p:txBody>
      </p:sp>
      <p:sp>
        <p:nvSpPr>
          <p:cNvPr id="9" name="文本框 8"/>
          <p:cNvSpPr txBox="1"/>
          <p:nvPr>
            <p:custDataLst>
              <p:tags r:id="rId6"/>
            </p:custDataLst>
          </p:nvPr>
        </p:nvSpPr>
        <p:spPr>
          <a:xfrm>
            <a:off x="1371600" y="6457950"/>
            <a:ext cx="4800600" cy="85725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lvl="0" algn="l">
              <a:buNone/>
            </a:pPr>
            <a:r>
              <a:rPr lang="en-US" altLang="zh-CN" sz="2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DNA-hnRNA-</a:t>
            </a:r>
            <a:r>
              <a:rPr lang="zh-CN" altLang="en-US" sz="2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蛋白质</a:t>
            </a:r>
          </a:p>
        </p:txBody>
      </p:sp>
      <p:sp>
        <p:nvSpPr>
          <p:cNvPr id="10" name="椭圆 9"/>
          <p:cNvSpPr>
            <a:spLocks noChangeAspect="1"/>
          </p:cNvSpPr>
          <p:nvPr>
            <p:custDataLst>
              <p:tags r:id="rId7"/>
            </p:custDataLst>
          </p:nvPr>
        </p:nvSpPr>
        <p:spPr>
          <a:xfrm>
            <a:off x="754380" y="380047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>
            <a:noAutofit/>
          </a:bodyPr>
          <a:lstStyle/>
          <a:p>
            <a:pPr algn="ctr"/>
            <a:r>
              <a: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</a:p>
        </p:txBody>
      </p:sp>
      <p:sp>
        <p:nvSpPr>
          <p:cNvPr id="11" name="椭圆 10"/>
          <p:cNvSpPr>
            <a:spLocks noChangeAspect="1"/>
          </p:cNvSpPr>
          <p:nvPr>
            <p:custDataLst>
              <p:tags r:id="rId8"/>
            </p:custDataLst>
          </p:nvPr>
        </p:nvSpPr>
        <p:spPr>
          <a:xfrm>
            <a:off x="754380" y="4714875"/>
            <a:ext cx="548640" cy="548640"/>
          </a:xfrm>
          <a:prstGeom prst="ellipse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>
            <a:noAutofit/>
          </a:bodyPr>
          <a:lstStyle/>
          <a:p>
            <a:pPr algn="ctr"/>
            <a:r>
              <a: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</a:p>
        </p:txBody>
      </p:sp>
      <p:sp>
        <p:nvSpPr>
          <p:cNvPr id="12" name="椭圆 11"/>
          <p:cNvSpPr>
            <a:spLocks noChangeAspect="1"/>
          </p:cNvSpPr>
          <p:nvPr>
            <p:custDataLst>
              <p:tags r:id="rId9"/>
            </p:custDataLst>
          </p:nvPr>
        </p:nvSpPr>
        <p:spPr>
          <a:xfrm>
            <a:off x="754380" y="562927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>
            <a:noAutofit/>
          </a:bodyPr>
          <a:lstStyle/>
          <a:p>
            <a:pPr algn="ctr"/>
            <a:r>
              <a: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</a:p>
        </p:txBody>
      </p:sp>
      <p:sp>
        <p:nvSpPr>
          <p:cNvPr id="13" name="椭圆 12"/>
          <p:cNvSpPr>
            <a:spLocks noChangeAspect="1"/>
          </p:cNvSpPr>
          <p:nvPr>
            <p:custDataLst>
              <p:tags r:id="rId10"/>
            </p:custDataLst>
          </p:nvPr>
        </p:nvSpPr>
        <p:spPr>
          <a:xfrm>
            <a:off x="754380" y="654367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>
            <a:noAutofit/>
          </a:bodyPr>
          <a:lstStyle/>
          <a:p>
            <a:pPr algn="ctr"/>
            <a:r>
              <a: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</a:p>
        </p:txBody>
      </p:sp>
      <p:sp>
        <p:nvSpPr>
          <p:cNvPr id="14" name="圆角矩形 13"/>
          <p:cNvSpPr/>
          <p:nvPr>
            <p:custDataLst>
              <p:tags r:id="rId11"/>
            </p:custDataLst>
          </p:nvPr>
        </p:nvSpPr>
        <p:spPr>
          <a:xfrm>
            <a:off x="3977640" y="8286750"/>
            <a:ext cx="1645920" cy="438785"/>
          </a:xfrm>
          <a:prstGeom prst="roundRect">
            <a:avLst/>
          </a:prstGeom>
          <a:solidFill>
            <a:srgbClr val="80808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>
            <a:noAutofit/>
          </a:bodyPr>
          <a:lstStyle/>
          <a:p>
            <a:pPr algn="ctr"/>
            <a:r>
              <a: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提交</a:t>
            </a:r>
          </a:p>
        </p:txBody>
      </p:sp>
      <p:sp>
        <p:nvSpPr>
          <p:cNvPr id="2" name="文本框 1"/>
          <p:cNvSpPr txBox="1"/>
          <p:nvPr>
            <p:custDataLst>
              <p:tags r:id="rId12"/>
            </p:custDataLst>
          </p:nvPr>
        </p:nvSpPr>
        <p:spPr>
          <a:xfrm>
            <a:off x="1371600" y="7372350"/>
            <a:ext cx="4800600" cy="857250"/>
          </a:xfrm>
          <a:prstGeom prst="rect">
            <a:avLst/>
          </a:prstGeom>
          <a:noFill/>
        </p:spPr>
        <p:txBody>
          <a:bodyPr vert="horz" rtlCol="0" anchor="ctr" anchorCtr="0">
            <a:noAutofit/>
          </a:bodyPr>
          <a:lstStyle/>
          <a:p>
            <a:r>
              <a:rPr lang="en-US" altLang="zh-CN" sz="2600" dirty="0" err="1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hnRNA</a:t>
            </a:r>
            <a:r>
              <a:rPr lang="en-US" altLang="zh-CN" sz="2600" dirty="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-mRNA-</a:t>
            </a:r>
            <a:r>
              <a:rPr lang="zh-CN" altLang="en-US" sz="2600" dirty="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蛋白质</a:t>
            </a:r>
            <a:endParaRPr lang="zh-CN" altLang="en-US" sz="26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3" name="椭圆 2"/>
          <p:cNvSpPr>
            <a:spLocks noChangeAspect="1"/>
          </p:cNvSpPr>
          <p:nvPr>
            <p:custDataLst>
              <p:tags r:id="rId13"/>
            </p:custDataLst>
          </p:nvPr>
        </p:nvSpPr>
        <p:spPr>
          <a:xfrm>
            <a:off x="754380" y="745807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E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grpSp>
        <p:nvGrpSpPr>
          <p:cNvPr id="19" name="组合 18"/>
          <p:cNvGrpSpPr/>
          <p:nvPr>
            <p:custDataLst>
              <p:tags r:id="rId14"/>
            </p:custDataLst>
          </p:nvPr>
        </p:nvGrpSpPr>
        <p:grpSpPr>
          <a:xfrm>
            <a:off x="0" y="0"/>
            <a:ext cx="6858000" cy="635000"/>
            <a:chOff x="0" y="0"/>
            <a:chExt cx="10800" cy="1000"/>
          </a:xfrm>
        </p:grpSpPr>
        <p:sp>
          <p:nvSpPr>
            <p:cNvPr id="15" name="TitleBackground"/>
            <p:cNvSpPr/>
            <p:nvPr>
              <p:custDataLst>
                <p:tags r:id="rId16"/>
              </p:custDataLst>
            </p:nvPr>
          </p:nvSpPr>
          <p:spPr>
            <a:xfrm>
              <a:off x="0" y="0"/>
              <a:ext cx="10800" cy="1000"/>
            </a:xfrm>
            <a:prstGeom prst="rect">
              <a:avLst/>
            </a:prstGeom>
            <a:solidFill>
              <a:srgbClr val="F6F7F8"/>
            </a:solidFill>
            <a:ln w="12700" cap="flat" cmpd="sng" algn="ctr">
              <a:noFill/>
              <a:prstDash val="solid"/>
              <a:miter lim="800000"/>
            </a:ln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ColorBlock"/>
            <p:cNvSpPr/>
            <p:nvPr>
              <p:custDataLst>
                <p:tags r:id="rId17"/>
              </p:custDataLst>
            </p:nvPr>
          </p:nvSpPr>
          <p:spPr>
            <a:xfrm>
              <a:off x="0" y="0"/>
              <a:ext cx="300" cy="1000"/>
            </a:xfrm>
            <a:prstGeom prst="rect">
              <a:avLst/>
            </a:prstGeom>
            <a:solidFill>
              <a:srgbClr val="639EF4"/>
            </a:solidFill>
            <a:ln w="12700" cap="flat" cmpd="sng" algn="ctr">
              <a:noFill/>
              <a:prstDash val="solid"/>
              <a:miter lim="800000"/>
            </a:ln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TypeText"/>
            <p:cNvSpPr txBox="1"/>
            <p:nvPr>
              <p:custDataLst>
                <p:tags r:id="rId18"/>
              </p:custDataLst>
            </p:nvPr>
          </p:nvSpPr>
          <p:spPr>
            <a:xfrm>
              <a:off x="400" y="0"/>
              <a:ext cx="3000" cy="1000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lvl="0" algn="l">
                <a:buNone/>
              </a:pPr>
              <a:r>
                <a:rPr lang="zh-CN" altLang="en-US" sz="26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单选题</a:t>
              </a:r>
            </a:p>
          </p:txBody>
        </p:sp>
        <p:sp>
          <p:nvSpPr>
            <p:cNvPr id="18" name="TipText"/>
            <p:cNvSpPr txBox="1"/>
            <p:nvPr>
              <p:custDataLst>
                <p:tags r:id="rId19"/>
              </p:custDataLst>
            </p:nvPr>
          </p:nvSpPr>
          <p:spPr>
            <a:xfrm>
              <a:off x="2403" y="172"/>
              <a:ext cx="3600" cy="800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lvl="0" algn="l">
                <a:buNone/>
              </a:pPr>
              <a:r>
                <a:rPr lang="zh-CN" altLang="en-US" sz="2000">
                  <a:solidFill>
                    <a:srgbClr val="80808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1分</a:t>
              </a:r>
            </a:p>
          </p:txBody>
        </p:sp>
      </p:grpSp>
      <p:pic>
        <p:nvPicPr>
          <p:cNvPr id="4" name="图片 3" descr="tmp7E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21"/>
          <a:stretch>
            <a:fillRect/>
          </a:stretch>
        </p:blipFill>
        <p:spPr>
          <a:xfrm>
            <a:off x="5308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685800" y="571500"/>
            <a:ext cx="5486400" cy="285750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lvl="0" algn="l">
              <a:buNone/>
            </a:pPr>
            <a:r>
              <a:rPr lang="en-US" altLang="zh-CN" sz="2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、人类基因组计划中，我国承担的序列分析工作是</a:t>
            </a:r>
          </a:p>
        </p:txBody>
      </p:sp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1371600" y="3714750"/>
            <a:ext cx="4800600" cy="85725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lvl="0" algn="l">
              <a:buNone/>
            </a:pPr>
            <a:r>
              <a:rPr lang="en-US" altLang="zh-CN" sz="2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号染色体短臂</a:t>
            </a:r>
          </a:p>
        </p:txBody>
      </p:sp>
      <p:sp>
        <p:nvSpPr>
          <p:cNvPr id="5" name="文本框 4"/>
          <p:cNvSpPr txBox="1"/>
          <p:nvPr>
            <p:custDataLst>
              <p:tags r:id="rId4"/>
            </p:custDataLst>
          </p:nvPr>
        </p:nvSpPr>
        <p:spPr>
          <a:xfrm>
            <a:off x="1371600" y="4629150"/>
            <a:ext cx="4800600" cy="85725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lvl="0" algn="l">
              <a:buNone/>
            </a:pPr>
            <a:r>
              <a:rPr lang="en-US" altLang="zh-CN" sz="2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号染色体短臂</a:t>
            </a:r>
          </a:p>
        </p:txBody>
      </p:sp>
      <p:sp>
        <p:nvSpPr>
          <p:cNvPr id="6" name="文本框 5"/>
          <p:cNvSpPr txBox="1"/>
          <p:nvPr>
            <p:custDataLst>
              <p:tags r:id="rId5"/>
            </p:custDataLst>
          </p:nvPr>
        </p:nvSpPr>
        <p:spPr>
          <a:xfrm>
            <a:off x="1371600" y="5543550"/>
            <a:ext cx="4800600" cy="85725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lvl="0" algn="l">
              <a:buNone/>
            </a:pPr>
            <a:r>
              <a:rPr lang="en-US" altLang="zh-CN" sz="2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号染色体短臂</a:t>
            </a:r>
          </a:p>
        </p:txBody>
      </p:sp>
      <p:sp>
        <p:nvSpPr>
          <p:cNvPr id="7" name="文本框 6"/>
          <p:cNvSpPr txBox="1"/>
          <p:nvPr>
            <p:custDataLst>
              <p:tags r:id="rId6"/>
            </p:custDataLst>
          </p:nvPr>
        </p:nvSpPr>
        <p:spPr>
          <a:xfrm>
            <a:off x="1371600" y="6457950"/>
            <a:ext cx="4800600" cy="85725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lvl="0" algn="l">
              <a:buNone/>
            </a:pPr>
            <a:r>
              <a:rPr lang="en-US" altLang="zh-CN" sz="2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号染色体短臂</a:t>
            </a:r>
          </a:p>
        </p:txBody>
      </p:sp>
      <p:sp>
        <p:nvSpPr>
          <p:cNvPr id="8" name="椭圆 7"/>
          <p:cNvSpPr>
            <a:spLocks noChangeAspect="1"/>
          </p:cNvSpPr>
          <p:nvPr>
            <p:custDataLst>
              <p:tags r:id="rId7"/>
            </p:custDataLst>
          </p:nvPr>
        </p:nvSpPr>
        <p:spPr>
          <a:xfrm>
            <a:off x="754380" y="380047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>
            <a:noAutofit/>
          </a:bodyPr>
          <a:lstStyle/>
          <a:p>
            <a:pPr algn="ctr"/>
            <a:r>
              <a: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</a:p>
        </p:txBody>
      </p:sp>
      <p:sp>
        <p:nvSpPr>
          <p:cNvPr id="9" name="椭圆 8"/>
          <p:cNvSpPr>
            <a:spLocks noChangeAspect="1"/>
          </p:cNvSpPr>
          <p:nvPr>
            <p:custDataLst>
              <p:tags r:id="rId8"/>
            </p:custDataLst>
          </p:nvPr>
        </p:nvSpPr>
        <p:spPr>
          <a:xfrm>
            <a:off x="754380" y="4714875"/>
            <a:ext cx="548640" cy="548640"/>
          </a:xfrm>
          <a:prstGeom prst="ellipse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>
            <a:noAutofit/>
          </a:bodyPr>
          <a:lstStyle/>
          <a:p>
            <a:pPr algn="ctr"/>
            <a:r>
              <a: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</a:p>
        </p:txBody>
      </p:sp>
      <p:sp>
        <p:nvSpPr>
          <p:cNvPr id="10" name="椭圆 9"/>
          <p:cNvSpPr>
            <a:spLocks noChangeAspect="1"/>
          </p:cNvSpPr>
          <p:nvPr>
            <p:custDataLst>
              <p:tags r:id="rId9"/>
            </p:custDataLst>
          </p:nvPr>
        </p:nvSpPr>
        <p:spPr>
          <a:xfrm>
            <a:off x="754380" y="562927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>
            <a:noAutofit/>
          </a:bodyPr>
          <a:lstStyle/>
          <a:p>
            <a:pPr algn="ctr"/>
            <a:r>
              <a: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</a:p>
        </p:txBody>
      </p:sp>
      <p:sp>
        <p:nvSpPr>
          <p:cNvPr id="11" name="椭圆 10"/>
          <p:cNvSpPr>
            <a:spLocks noChangeAspect="1"/>
          </p:cNvSpPr>
          <p:nvPr>
            <p:custDataLst>
              <p:tags r:id="rId10"/>
            </p:custDataLst>
          </p:nvPr>
        </p:nvSpPr>
        <p:spPr>
          <a:xfrm>
            <a:off x="754380" y="654367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>
            <a:noAutofit/>
          </a:bodyPr>
          <a:lstStyle/>
          <a:p>
            <a:pPr algn="ctr"/>
            <a:r>
              <a: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</a:p>
        </p:txBody>
      </p:sp>
      <p:sp>
        <p:nvSpPr>
          <p:cNvPr id="12" name="圆角矩形 11"/>
          <p:cNvSpPr/>
          <p:nvPr>
            <p:custDataLst>
              <p:tags r:id="rId11"/>
            </p:custDataLst>
          </p:nvPr>
        </p:nvSpPr>
        <p:spPr>
          <a:xfrm>
            <a:off x="3977640" y="8286750"/>
            <a:ext cx="1645920" cy="438785"/>
          </a:xfrm>
          <a:prstGeom prst="roundRect">
            <a:avLst/>
          </a:prstGeom>
          <a:solidFill>
            <a:srgbClr val="80808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>
            <a:noAutofit/>
          </a:bodyPr>
          <a:lstStyle/>
          <a:p>
            <a:pPr algn="ctr"/>
            <a:r>
              <a: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提交</a:t>
            </a:r>
          </a:p>
        </p:txBody>
      </p:sp>
      <p:sp>
        <p:nvSpPr>
          <p:cNvPr id="19" name="文本框 18"/>
          <p:cNvSpPr txBox="1"/>
          <p:nvPr>
            <p:custDataLst>
              <p:tags r:id="rId12"/>
            </p:custDataLst>
          </p:nvPr>
        </p:nvSpPr>
        <p:spPr>
          <a:xfrm>
            <a:off x="1371600" y="7372350"/>
            <a:ext cx="4800600" cy="857250"/>
          </a:xfrm>
          <a:prstGeom prst="rect">
            <a:avLst/>
          </a:prstGeom>
          <a:noFill/>
        </p:spPr>
        <p:txBody>
          <a:bodyPr vert="horz" rtlCol="0" anchor="ctr" anchorCtr="0">
            <a:noAutofit/>
          </a:bodyPr>
          <a:lstStyle/>
          <a:p>
            <a:r>
              <a:rPr lang="en-US" altLang="zh-CN" sz="2600" dirty="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6</a:t>
            </a:r>
            <a:r>
              <a:rPr lang="zh-CN" altLang="en-US" sz="2600" dirty="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号染色体短臂</a:t>
            </a:r>
            <a:endParaRPr lang="zh-CN" altLang="en-US" sz="26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20" name="椭圆 19"/>
          <p:cNvSpPr>
            <a:spLocks noChangeAspect="1"/>
          </p:cNvSpPr>
          <p:nvPr>
            <p:custDataLst>
              <p:tags r:id="rId13"/>
            </p:custDataLst>
          </p:nvPr>
        </p:nvSpPr>
        <p:spPr>
          <a:xfrm>
            <a:off x="754380" y="745807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E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grpSp>
        <p:nvGrpSpPr>
          <p:cNvPr id="17" name="组合 16"/>
          <p:cNvGrpSpPr/>
          <p:nvPr>
            <p:custDataLst>
              <p:tags r:id="rId14"/>
            </p:custDataLst>
          </p:nvPr>
        </p:nvGrpSpPr>
        <p:grpSpPr>
          <a:xfrm>
            <a:off x="0" y="0"/>
            <a:ext cx="6858000" cy="635000"/>
            <a:chOff x="0" y="0"/>
            <a:chExt cx="10800" cy="1000"/>
          </a:xfrm>
        </p:grpSpPr>
        <p:sp>
          <p:nvSpPr>
            <p:cNvPr id="13" name="TitleBackground"/>
            <p:cNvSpPr/>
            <p:nvPr>
              <p:custDataLst>
                <p:tags r:id="rId16"/>
              </p:custDataLst>
            </p:nvPr>
          </p:nvSpPr>
          <p:spPr>
            <a:xfrm>
              <a:off x="0" y="0"/>
              <a:ext cx="10800" cy="1000"/>
            </a:xfrm>
            <a:prstGeom prst="rect">
              <a:avLst/>
            </a:prstGeom>
            <a:solidFill>
              <a:srgbClr val="F6F7F8"/>
            </a:solidFill>
            <a:ln w="12700" cap="flat" cmpd="sng" algn="ctr">
              <a:noFill/>
              <a:prstDash val="solid"/>
              <a:miter lim="800000"/>
            </a:ln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ColorBlock"/>
            <p:cNvSpPr/>
            <p:nvPr>
              <p:custDataLst>
                <p:tags r:id="rId17"/>
              </p:custDataLst>
            </p:nvPr>
          </p:nvSpPr>
          <p:spPr>
            <a:xfrm>
              <a:off x="0" y="0"/>
              <a:ext cx="300" cy="1000"/>
            </a:xfrm>
            <a:prstGeom prst="rect">
              <a:avLst/>
            </a:prstGeom>
            <a:solidFill>
              <a:srgbClr val="639EF4"/>
            </a:solidFill>
            <a:ln w="12700" cap="flat" cmpd="sng" algn="ctr">
              <a:noFill/>
              <a:prstDash val="solid"/>
              <a:miter lim="800000"/>
            </a:ln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TypeText"/>
            <p:cNvSpPr txBox="1"/>
            <p:nvPr>
              <p:custDataLst>
                <p:tags r:id="rId18"/>
              </p:custDataLst>
            </p:nvPr>
          </p:nvSpPr>
          <p:spPr>
            <a:xfrm>
              <a:off x="400" y="0"/>
              <a:ext cx="3000" cy="1000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lvl="0" algn="l">
                <a:buNone/>
              </a:pPr>
              <a:r>
                <a:rPr lang="zh-CN" altLang="en-US" sz="26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单选题</a:t>
              </a:r>
            </a:p>
          </p:txBody>
        </p:sp>
        <p:sp>
          <p:nvSpPr>
            <p:cNvPr id="16" name="TipText"/>
            <p:cNvSpPr txBox="1"/>
            <p:nvPr>
              <p:custDataLst>
                <p:tags r:id="rId19"/>
              </p:custDataLst>
            </p:nvPr>
          </p:nvSpPr>
          <p:spPr>
            <a:xfrm>
              <a:off x="2403" y="172"/>
              <a:ext cx="3600" cy="800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lvl="0" algn="l">
                <a:buNone/>
              </a:pPr>
              <a:r>
                <a:rPr lang="zh-CN" altLang="en-US" sz="2000">
                  <a:solidFill>
                    <a:srgbClr val="80808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1分</a:t>
              </a:r>
            </a:p>
          </p:txBody>
        </p:sp>
      </p:grpSp>
      <p:pic>
        <p:nvPicPr>
          <p:cNvPr id="2" name="图片 1" descr="tmp7E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21"/>
          <a:stretch>
            <a:fillRect/>
          </a:stretch>
        </p:blipFill>
        <p:spPr>
          <a:xfrm>
            <a:off x="5308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685800" y="571500"/>
            <a:ext cx="5486400" cy="285750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lvl="0" algn="l">
              <a:buNone/>
            </a:pPr>
            <a:r>
              <a:rPr lang="en-US" altLang="zh-CN" sz="2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、遗传密码的</a:t>
            </a:r>
            <a:r>
              <a:rPr lang="en-US" altLang="zh-CN" sz="2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种碱基可以形成</a:t>
            </a:r>
            <a:r>
              <a:rPr lang="en-US" altLang="zh-CN" sz="2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64</a:t>
            </a:r>
            <a:r>
              <a:rPr lang="zh-CN" altLang="en-US" sz="2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种遗传密码，其中分别为</a:t>
            </a:r>
            <a:r>
              <a:rPr lang="en-US" altLang="zh-CN" sz="2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sz="2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种氨基酸编码的核基因组密码子有</a:t>
            </a:r>
          </a:p>
        </p:txBody>
      </p:sp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1371600" y="3714750"/>
            <a:ext cx="4800600" cy="85725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lvl="0" algn="l">
              <a:buNone/>
            </a:pPr>
            <a:r>
              <a:rPr lang="en-US" altLang="zh-CN" sz="2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60</a:t>
            </a:r>
            <a:r>
              <a:rPr lang="zh-CN" altLang="en-US" sz="2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</a:t>
            </a:r>
          </a:p>
        </p:txBody>
      </p:sp>
      <p:sp>
        <p:nvSpPr>
          <p:cNvPr id="5" name="文本框 4"/>
          <p:cNvSpPr txBox="1"/>
          <p:nvPr>
            <p:custDataLst>
              <p:tags r:id="rId4"/>
            </p:custDataLst>
          </p:nvPr>
        </p:nvSpPr>
        <p:spPr>
          <a:xfrm>
            <a:off x="1371600" y="4629150"/>
            <a:ext cx="4800600" cy="85725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lvl="0" algn="l">
              <a:buNone/>
            </a:pPr>
            <a:r>
              <a:rPr lang="en-US" altLang="zh-CN" sz="2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61</a:t>
            </a:r>
            <a:r>
              <a:rPr lang="zh-CN" altLang="en-US" sz="2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</a:t>
            </a:r>
          </a:p>
        </p:txBody>
      </p:sp>
      <p:sp>
        <p:nvSpPr>
          <p:cNvPr id="6" name="文本框 5"/>
          <p:cNvSpPr txBox="1"/>
          <p:nvPr>
            <p:custDataLst>
              <p:tags r:id="rId5"/>
            </p:custDataLst>
          </p:nvPr>
        </p:nvSpPr>
        <p:spPr>
          <a:xfrm>
            <a:off x="1371600" y="5543550"/>
            <a:ext cx="4800600" cy="85725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lvl="0" algn="l">
              <a:buNone/>
            </a:pPr>
            <a:r>
              <a:rPr lang="en-US" altLang="zh-CN" sz="2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62</a:t>
            </a:r>
            <a:r>
              <a:rPr lang="zh-CN" altLang="en-US" sz="2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</a:t>
            </a:r>
          </a:p>
        </p:txBody>
      </p:sp>
      <p:sp>
        <p:nvSpPr>
          <p:cNvPr id="7" name="文本框 6"/>
          <p:cNvSpPr txBox="1"/>
          <p:nvPr>
            <p:custDataLst>
              <p:tags r:id="rId6"/>
            </p:custDataLst>
          </p:nvPr>
        </p:nvSpPr>
        <p:spPr>
          <a:xfrm>
            <a:off x="1371600" y="6457950"/>
            <a:ext cx="4800600" cy="85725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lvl="0" algn="l">
              <a:buNone/>
            </a:pPr>
            <a:r>
              <a:rPr lang="en-US" altLang="zh-CN" sz="26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63</a:t>
            </a:r>
            <a:r>
              <a:rPr lang="zh-CN" altLang="en-US" sz="26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</a:t>
            </a:r>
            <a:endParaRPr lang="zh-CN" altLang="en-US" sz="2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 7"/>
          <p:cNvSpPr>
            <a:spLocks noChangeAspect="1"/>
          </p:cNvSpPr>
          <p:nvPr>
            <p:custDataLst>
              <p:tags r:id="rId7"/>
            </p:custDataLst>
          </p:nvPr>
        </p:nvSpPr>
        <p:spPr>
          <a:xfrm>
            <a:off x="754380" y="380047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>
            <a:noAutofit/>
          </a:bodyPr>
          <a:lstStyle/>
          <a:p>
            <a:pPr algn="ctr"/>
            <a:r>
              <a: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</a:p>
        </p:txBody>
      </p:sp>
      <p:sp>
        <p:nvSpPr>
          <p:cNvPr id="9" name="椭圆 8"/>
          <p:cNvSpPr>
            <a:spLocks noChangeAspect="1"/>
          </p:cNvSpPr>
          <p:nvPr>
            <p:custDataLst>
              <p:tags r:id="rId8"/>
            </p:custDataLst>
          </p:nvPr>
        </p:nvSpPr>
        <p:spPr>
          <a:xfrm>
            <a:off x="754380" y="4714875"/>
            <a:ext cx="548640" cy="548640"/>
          </a:xfrm>
          <a:prstGeom prst="ellipse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>
            <a:noAutofit/>
          </a:bodyPr>
          <a:lstStyle/>
          <a:p>
            <a:pPr algn="ctr"/>
            <a:r>
              <a: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</a:p>
        </p:txBody>
      </p:sp>
      <p:sp>
        <p:nvSpPr>
          <p:cNvPr id="10" name="椭圆 9"/>
          <p:cNvSpPr>
            <a:spLocks noChangeAspect="1"/>
          </p:cNvSpPr>
          <p:nvPr>
            <p:custDataLst>
              <p:tags r:id="rId9"/>
            </p:custDataLst>
          </p:nvPr>
        </p:nvSpPr>
        <p:spPr>
          <a:xfrm>
            <a:off x="754380" y="562927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>
            <a:noAutofit/>
          </a:bodyPr>
          <a:lstStyle/>
          <a:p>
            <a:pPr algn="ctr"/>
            <a:r>
              <a: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</a:p>
        </p:txBody>
      </p:sp>
      <p:sp>
        <p:nvSpPr>
          <p:cNvPr id="11" name="椭圆 10"/>
          <p:cNvSpPr>
            <a:spLocks noChangeAspect="1"/>
          </p:cNvSpPr>
          <p:nvPr>
            <p:custDataLst>
              <p:tags r:id="rId10"/>
            </p:custDataLst>
          </p:nvPr>
        </p:nvSpPr>
        <p:spPr>
          <a:xfrm>
            <a:off x="754380" y="654367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>
            <a:noAutofit/>
          </a:bodyPr>
          <a:lstStyle/>
          <a:p>
            <a:pPr algn="ctr"/>
            <a:r>
              <a: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</a:p>
        </p:txBody>
      </p:sp>
      <p:sp>
        <p:nvSpPr>
          <p:cNvPr id="12" name="圆角矩形 11"/>
          <p:cNvSpPr/>
          <p:nvPr>
            <p:custDataLst>
              <p:tags r:id="rId11"/>
            </p:custDataLst>
          </p:nvPr>
        </p:nvSpPr>
        <p:spPr>
          <a:xfrm>
            <a:off x="3977640" y="8286750"/>
            <a:ext cx="1645920" cy="438785"/>
          </a:xfrm>
          <a:prstGeom prst="roundRect">
            <a:avLst/>
          </a:prstGeom>
          <a:solidFill>
            <a:srgbClr val="80808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>
            <a:noAutofit/>
          </a:bodyPr>
          <a:lstStyle/>
          <a:p>
            <a:pPr algn="ctr"/>
            <a:r>
              <a: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提交</a:t>
            </a:r>
          </a:p>
        </p:txBody>
      </p:sp>
      <p:sp>
        <p:nvSpPr>
          <p:cNvPr id="19" name="文本框 18"/>
          <p:cNvSpPr txBox="1"/>
          <p:nvPr>
            <p:custDataLst>
              <p:tags r:id="rId12"/>
            </p:custDataLst>
          </p:nvPr>
        </p:nvSpPr>
        <p:spPr>
          <a:xfrm>
            <a:off x="1371600" y="7372350"/>
            <a:ext cx="4800600" cy="857250"/>
          </a:xfrm>
          <a:prstGeom prst="rect">
            <a:avLst/>
          </a:prstGeom>
          <a:noFill/>
        </p:spPr>
        <p:txBody>
          <a:bodyPr vert="horz" rtlCol="0" anchor="ctr" anchorCtr="0">
            <a:noAutofit/>
          </a:bodyPr>
          <a:lstStyle/>
          <a:p>
            <a:r>
              <a:rPr lang="en-US" altLang="zh-CN" sz="2600" dirty="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64</a:t>
            </a:r>
            <a:r>
              <a:rPr lang="zh-CN" altLang="en-US" sz="2600" dirty="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个</a:t>
            </a:r>
            <a:endParaRPr lang="zh-CN" altLang="en-US" sz="26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20" name="椭圆 19"/>
          <p:cNvSpPr>
            <a:spLocks noChangeAspect="1"/>
          </p:cNvSpPr>
          <p:nvPr>
            <p:custDataLst>
              <p:tags r:id="rId13"/>
            </p:custDataLst>
          </p:nvPr>
        </p:nvSpPr>
        <p:spPr>
          <a:xfrm>
            <a:off x="754380" y="7458075"/>
            <a:ext cx="548640" cy="548640"/>
          </a:xfrm>
          <a:prstGeom prst="ellipse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E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grpSp>
        <p:nvGrpSpPr>
          <p:cNvPr id="17" name="组合 16"/>
          <p:cNvGrpSpPr/>
          <p:nvPr>
            <p:custDataLst>
              <p:tags r:id="rId14"/>
            </p:custDataLst>
          </p:nvPr>
        </p:nvGrpSpPr>
        <p:grpSpPr>
          <a:xfrm>
            <a:off x="0" y="0"/>
            <a:ext cx="6858000" cy="635000"/>
            <a:chOff x="0" y="0"/>
            <a:chExt cx="10800" cy="1000"/>
          </a:xfrm>
        </p:grpSpPr>
        <p:sp>
          <p:nvSpPr>
            <p:cNvPr id="13" name="TitleBackground"/>
            <p:cNvSpPr/>
            <p:nvPr>
              <p:custDataLst>
                <p:tags r:id="rId16"/>
              </p:custDataLst>
            </p:nvPr>
          </p:nvSpPr>
          <p:spPr>
            <a:xfrm>
              <a:off x="0" y="0"/>
              <a:ext cx="10800" cy="1000"/>
            </a:xfrm>
            <a:prstGeom prst="rect">
              <a:avLst/>
            </a:prstGeom>
            <a:solidFill>
              <a:srgbClr val="F6F7F8"/>
            </a:solidFill>
            <a:ln w="12700" cap="flat" cmpd="sng" algn="ctr">
              <a:noFill/>
              <a:prstDash val="solid"/>
              <a:miter lim="800000"/>
            </a:ln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ColorBlock"/>
            <p:cNvSpPr/>
            <p:nvPr>
              <p:custDataLst>
                <p:tags r:id="rId17"/>
              </p:custDataLst>
            </p:nvPr>
          </p:nvSpPr>
          <p:spPr>
            <a:xfrm>
              <a:off x="0" y="0"/>
              <a:ext cx="300" cy="1000"/>
            </a:xfrm>
            <a:prstGeom prst="rect">
              <a:avLst/>
            </a:prstGeom>
            <a:solidFill>
              <a:srgbClr val="639EF4"/>
            </a:solidFill>
            <a:ln w="12700" cap="flat" cmpd="sng" algn="ctr">
              <a:noFill/>
              <a:prstDash val="solid"/>
              <a:miter lim="800000"/>
            </a:ln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TypeText"/>
            <p:cNvSpPr txBox="1"/>
            <p:nvPr>
              <p:custDataLst>
                <p:tags r:id="rId18"/>
              </p:custDataLst>
            </p:nvPr>
          </p:nvSpPr>
          <p:spPr>
            <a:xfrm>
              <a:off x="400" y="0"/>
              <a:ext cx="3000" cy="1000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lvl="0" algn="l">
                <a:buNone/>
              </a:pPr>
              <a:r>
                <a:rPr lang="zh-CN" altLang="en-US" sz="26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单选题</a:t>
              </a:r>
            </a:p>
          </p:txBody>
        </p:sp>
        <p:sp>
          <p:nvSpPr>
            <p:cNvPr id="16" name="TipText"/>
            <p:cNvSpPr txBox="1"/>
            <p:nvPr>
              <p:custDataLst>
                <p:tags r:id="rId19"/>
              </p:custDataLst>
            </p:nvPr>
          </p:nvSpPr>
          <p:spPr>
            <a:xfrm>
              <a:off x="2403" y="172"/>
              <a:ext cx="3600" cy="800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lvl="0" algn="l">
                <a:buNone/>
              </a:pPr>
              <a:r>
                <a:rPr lang="zh-CN" altLang="en-US" sz="2000">
                  <a:solidFill>
                    <a:srgbClr val="80808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1分</a:t>
              </a:r>
            </a:p>
          </p:txBody>
        </p:sp>
      </p:grpSp>
      <p:pic>
        <p:nvPicPr>
          <p:cNvPr id="2" name="图片 1" descr="tmp7E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21"/>
          <a:stretch>
            <a:fillRect/>
          </a:stretch>
        </p:blipFill>
        <p:spPr>
          <a:xfrm>
            <a:off x="5308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685800" y="571500"/>
            <a:ext cx="5486400" cy="285750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lvl="0" algn="l">
              <a:buNone/>
            </a:pPr>
            <a:r>
              <a:rPr lang="en-US" altLang="zh-CN" sz="2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、人类的基因或人类基因组序列可根据功能分为几大类，包括</a:t>
            </a:r>
          </a:p>
        </p:txBody>
      </p:sp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1371600" y="3714750"/>
            <a:ext cx="4800600" cy="85725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lvl="0" algn="l">
              <a:buNone/>
            </a:pPr>
            <a:r>
              <a:rPr lang="zh-CN" altLang="en-US" sz="2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假基因</a:t>
            </a:r>
          </a:p>
        </p:txBody>
      </p:sp>
      <p:sp>
        <p:nvSpPr>
          <p:cNvPr id="5" name="文本框 4"/>
          <p:cNvSpPr txBox="1"/>
          <p:nvPr>
            <p:custDataLst>
              <p:tags r:id="rId4"/>
            </p:custDataLst>
          </p:nvPr>
        </p:nvSpPr>
        <p:spPr>
          <a:xfrm>
            <a:off x="1371600" y="4629150"/>
            <a:ext cx="4800600" cy="85725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lvl="0" algn="l">
              <a:buNone/>
            </a:pPr>
            <a:r>
              <a:rPr lang="zh-CN" altLang="en-US" sz="2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单一序列</a:t>
            </a:r>
          </a:p>
        </p:txBody>
      </p:sp>
      <p:sp>
        <p:nvSpPr>
          <p:cNvPr id="6" name="文本框 5"/>
          <p:cNvSpPr txBox="1"/>
          <p:nvPr>
            <p:custDataLst>
              <p:tags r:id="rId5"/>
            </p:custDataLst>
          </p:nvPr>
        </p:nvSpPr>
        <p:spPr>
          <a:xfrm>
            <a:off x="1371600" y="5543550"/>
            <a:ext cx="4800600" cy="85725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lvl="0" algn="l">
              <a:buNone/>
            </a:pPr>
            <a:r>
              <a:rPr lang="zh-CN" altLang="en-US" sz="2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基因家族</a:t>
            </a:r>
          </a:p>
        </p:txBody>
      </p:sp>
      <p:sp>
        <p:nvSpPr>
          <p:cNvPr id="7" name="文本框 6"/>
          <p:cNvSpPr txBox="1"/>
          <p:nvPr>
            <p:custDataLst>
              <p:tags r:id="rId6"/>
            </p:custDataLst>
          </p:nvPr>
        </p:nvSpPr>
        <p:spPr>
          <a:xfrm>
            <a:off x="1371600" y="6457950"/>
            <a:ext cx="4800600" cy="85725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lvl="0" algn="l">
              <a:buNone/>
            </a:pPr>
            <a:r>
              <a:rPr lang="zh-CN" altLang="en-US" sz="2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串联重复基因</a:t>
            </a:r>
          </a:p>
        </p:txBody>
      </p:sp>
      <p:sp>
        <p:nvSpPr>
          <p:cNvPr id="8" name="矩形 7"/>
          <p:cNvSpPr>
            <a:spLocks noChangeAspect="1"/>
          </p:cNvSpPr>
          <p:nvPr>
            <p:custDataLst>
              <p:tags r:id="rId7"/>
            </p:custDataLst>
          </p:nvPr>
        </p:nvSpPr>
        <p:spPr>
          <a:xfrm>
            <a:off x="754380" y="3800475"/>
            <a:ext cx="548640" cy="548640"/>
          </a:xfrm>
          <a:prstGeom prst="rect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>
            <a:noAutofit/>
          </a:bodyPr>
          <a:lstStyle/>
          <a:p>
            <a:pPr algn="ctr"/>
            <a:r>
              <a: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</a:p>
        </p:txBody>
      </p:sp>
      <p:sp>
        <p:nvSpPr>
          <p:cNvPr id="9" name="矩形 8"/>
          <p:cNvSpPr>
            <a:spLocks noChangeAspect="1"/>
          </p:cNvSpPr>
          <p:nvPr>
            <p:custDataLst>
              <p:tags r:id="rId8"/>
            </p:custDataLst>
          </p:nvPr>
        </p:nvSpPr>
        <p:spPr>
          <a:xfrm>
            <a:off x="754380" y="4714875"/>
            <a:ext cx="548640" cy="548640"/>
          </a:xfrm>
          <a:prstGeom prst="rect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>
            <a:noAutofit/>
          </a:bodyPr>
          <a:lstStyle/>
          <a:p>
            <a:pPr algn="ctr"/>
            <a:r>
              <a: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</a:p>
        </p:txBody>
      </p:sp>
      <p:sp>
        <p:nvSpPr>
          <p:cNvPr id="10" name="矩形 9"/>
          <p:cNvSpPr>
            <a:spLocks noChangeAspect="1"/>
          </p:cNvSpPr>
          <p:nvPr>
            <p:custDataLst>
              <p:tags r:id="rId9"/>
            </p:custDataLst>
          </p:nvPr>
        </p:nvSpPr>
        <p:spPr>
          <a:xfrm>
            <a:off x="754380" y="5629275"/>
            <a:ext cx="548640" cy="548640"/>
          </a:xfrm>
          <a:prstGeom prst="rect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>
            <a:noAutofit/>
          </a:bodyPr>
          <a:lstStyle/>
          <a:p>
            <a:pPr algn="ctr"/>
            <a:r>
              <a: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</a:p>
        </p:txBody>
      </p:sp>
      <p:sp>
        <p:nvSpPr>
          <p:cNvPr id="11" name="矩形 10"/>
          <p:cNvSpPr>
            <a:spLocks noChangeAspect="1"/>
          </p:cNvSpPr>
          <p:nvPr>
            <p:custDataLst>
              <p:tags r:id="rId10"/>
            </p:custDataLst>
          </p:nvPr>
        </p:nvSpPr>
        <p:spPr>
          <a:xfrm>
            <a:off x="754380" y="6543675"/>
            <a:ext cx="548640" cy="548640"/>
          </a:xfrm>
          <a:prstGeom prst="rect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>
            <a:noAutofit/>
          </a:bodyPr>
          <a:lstStyle/>
          <a:p>
            <a:pPr algn="ctr"/>
            <a:r>
              <a: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</a:p>
        </p:txBody>
      </p:sp>
      <p:sp>
        <p:nvSpPr>
          <p:cNvPr id="12" name="圆角矩形 11"/>
          <p:cNvSpPr/>
          <p:nvPr>
            <p:custDataLst>
              <p:tags r:id="rId11"/>
            </p:custDataLst>
          </p:nvPr>
        </p:nvSpPr>
        <p:spPr>
          <a:xfrm>
            <a:off x="3977640" y="8286750"/>
            <a:ext cx="1645920" cy="438785"/>
          </a:xfrm>
          <a:prstGeom prst="roundRect">
            <a:avLst/>
          </a:prstGeom>
          <a:solidFill>
            <a:srgbClr val="80808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>
            <a:noAutofit/>
          </a:bodyPr>
          <a:lstStyle/>
          <a:p>
            <a:pPr algn="ctr"/>
            <a:r>
              <a: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提交</a:t>
            </a:r>
          </a:p>
        </p:txBody>
      </p:sp>
      <p:sp>
        <p:nvSpPr>
          <p:cNvPr id="19" name="文本框 18"/>
          <p:cNvSpPr txBox="1"/>
          <p:nvPr>
            <p:custDataLst>
              <p:tags r:id="rId12"/>
            </p:custDataLst>
          </p:nvPr>
        </p:nvSpPr>
        <p:spPr>
          <a:xfrm>
            <a:off x="1371600" y="7372350"/>
            <a:ext cx="4800600" cy="857250"/>
          </a:xfrm>
          <a:prstGeom prst="rect">
            <a:avLst/>
          </a:prstGeom>
          <a:noFill/>
        </p:spPr>
        <p:txBody>
          <a:bodyPr vert="horz" rtlCol="0" anchor="ctr" anchorCtr="0">
            <a:noAutofit/>
          </a:bodyPr>
          <a:lstStyle/>
          <a:p>
            <a:r>
              <a:rPr lang="zh-CN" altLang="en-US" sz="2600" dirty="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微卫星</a:t>
            </a:r>
            <a:r>
              <a:rPr lang="en-US" altLang="zh-CN" sz="2600" dirty="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DNA</a:t>
            </a:r>
            <a:endParaRPr lang="zh-CN" altLang="en-US" sz="26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20" name="矩形 19"/>
          <p:cNvSpPr>
            <a:spLocks noChangeAspect="1"/>
          </p:cNvSpPr>
          <p:nvPr>
            <p:custDataLst>
              <p:tags r:id="rId13"/>
            </p:custDataLst>
          </p:nvPr>
        </p:nvSpPr>
        <p:spPr>
          <a:xfrm>
            <a:off x="754380" y="7458075"/>
            <a:ext cx="548640" cy="548640"/>
          </a:xfrm>
          <a:prstGeom prst="rect">
            <a:avLst/>
          </a:prstGeom>
          <a:solidFill>
            <a:srgbClr val="80808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E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grpSp>
        <p:nvGrpSpPr>
          <p:cNvPr id="17" name="组合 16"/>
          <p:cNvGrpSpPr/>
          <p:nvPr>
            <p:custDataLst>
              <p:tags r:id="rId14"/>
            </p:custDataLst>
          </p:nvPr>
        </p:nvGrpSpPr>
        <p:grpSpPr>
          <a:xfrm>
            <a:off x="0" y="0"/>
            <a:ext cx="6858000" cy="635000"/>
            <a:chOff x="0" y="0"/>
            <a:chExt cx="10800" cy="1000"/>
          </a:xfrm>
        </p:grpSpPr>
        <p:sp>
          <p:nvSpPr>
            <p:cNvPr id="13" name="TitleBackground"/>
            <p:cNvSpPr/>
            <p:nvPr>
              <p:custDataLst>
                <p:tags r:id="rId16"/>
              </p:custDataLst>
            </p:nvPr>
          </p:nvSpPr>
          <p:spPr>
            <a:xfrm>
              <a:off x="0" y="0"/>
              <a:ext cx="10800" cy="1000"/>
            </a:xfrm>
            <a:prstGeom prst="rect">
              <a:avLst/>
            </a:prstGeom>
            <a:solidFill>
              <a:srgbClr val="F6F7F8"/>
            </a:solidFill>
            <a:ln w="12700" cap="flat" cmpd="sng" algn="ctr">
              <a:noFill/>
              <a:prstDash val="solid"/>
              <a:miter lim="800000"/>
            </a:ln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ColorBlock"/>
            <p:cNvSpPr/>
            <p:nvPr>
              <p:custDataLst>
                <p:tags r:id="rId17"/>
              </p:custDataLst>
            </p:nvPr>
          </p:nvSpPr>
          <p:spPr>
            <a:xfrm>
              <a:off x="0" y="0"/>
              <a:ext cx="300" cy="1000"/>
            </a:xfrm>
            <a:prstGeom prst="rect">
              <a:avLst/>
            </a:prstGeom>
            <a:solidFill>
              <a:srgbClr val="639EF4"/>
            </a:solidFill>
            <a:ln w="12700" cap="flat" cmpd="sng" algn="ctr">
              <a:noFill/>
              <a:prstDash val="solid"/>
              <a:miter lim="800000"/>
            </a:ln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TypeText"/>
            <p:cNvSpPr txBox="1"/>
            <p:nvPr>
              <p:custDataLst>
                <p:tags r:id="rId18"/>
              </p:custDataLst>
            </p:nvPr>
          </p:nvSpPr>
          <p:spPr>
            <a:xfrm>
              <a:off x="400" y="0"/>
              <a:ext cx="3000" cy="1000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lvl="0" algn="l">
                <a:buNone/>
              </a:pPr>
              <a:r>
                <a:rPr lang="zh-CN" altLang="en-US" sz="26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多选题</a:t>
              </a:r>
            </a:p>
          </p:txBody>
        </p:sp>
        <p:sp>
          <p:nvSpPr>
            <p:cNvPr id="16" name="TipText"/>
            <p:cNvSpPr txBox="1"/>
            <p:nvPr>
              <p:custDataLst>
                <p:tags r:id="rId19"/>
              </p:custDataLst>
            </p:nvPr>
          </p:nvSpPr>
          <p:spPr>
            <a:xfrm>
              <a:off x="2403" y="172"/>
              <a:ext cx="3600" cy="800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lvl="0" algn="l">
                <a:buNone/>
              </a:pPr>
              <a:r>
                <a:rPr lang="zh-CN" altLang="en-US" sz="2000">
                  <a:solidFill>
                    <a:srgbClr val="80808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1分</a:t>
              </a:r>
            </a:p>
          </p:txBody>
        </p:sp>
      </p:grpSp>
      <p:pic>
        <p:nvPicPr>
          <p:cNvPr id="2" name="图片 1" descr="tmp7E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21"/>
          <a:stretch>
            <a:fillRect/>
          </a:stretch>
        </p:blipFill>
        <p:spPr>
          <a:xfrm>
            <a:off x="5308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685800" y="571500"/>
            <a:ext cx="5486400" cy="285750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lvl="0" algn="l">
              <a:buNone/>
            </a:pPr>
            <a:r>
              <a:rPr lang="en-US" altLang="zh-CN" sz="2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sz="2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真核生物基因表达调控主要通过哪些阶段水平实现</a:t>
            </a:r>
          </a:p>
        </p:txBody>
      </p:sp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1371600" y="3714750"/>
            <a:ext cx="4800600" cy="85725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lvl="0" algn="l">
              <a:buNone/>
            </a:pPr>
            <a:r>
              <a:rPr lang="zh-CN" altLang="en-US" sz="2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转录前</a:t>
            </a:r>
          </a:p>
        </p:txBody>
      </p:sp>
      <p:sp>
        <p:nvSpPr>
          <p:cNvPr id="5" name="文本框 4"/>
          <p:cNvSpPr txBox="1"/>
          <p:nvPr>
            <p:custDataLst>
              <p:tags r:id="rId4"/>
            </p:custDataLst>
          </p:nvPr>
        </p:nvSpPr>
        <p:spPr>
          <a:xfrm>
            <a:off x="1371600" y="4629150"/>
            <a:ext cx="4800600" cy="85725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lvl="0" algn="l">
              <a:buNone/>
            </a:pPr>
            <a:r>
              <a:rPr lang="zh-CN" altLang="en-US" sz="2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转录水平</a:t>
            </a:r>
          </a:p>
        </p:txBody>
      </p:sp>
      <p:sp>
        <p:nvSpPr>
          <p:cNvPr id="6" name="文本框 5"/>
          <p:cNvSpPr txBox="1"/>
          <p:nvPr>
            <p:custDataLst>
              <p:tags r:id="rId5"/>
            </p:custDataLst>
          </p:nvPr>
        </p:nvSpPr>
        <p:spPr>
          <a:xfrm>
            <a:off x="1371600" y="5543550"/>
            <a:ext cx="4800600" cy="85725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lvl="0" algn="l">
              <a:buNone/>
            </a:pPr>
            <a:r>
              <a:rPr lang="zh-CN" altLang="en-US" sz="2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转录后</a:t>
            </a:r>
          </a:p>
        </p:txBody>
      </p:sp>
      <p:sp>
        <p:nvSpPr>
          <p:cNvPr id="7" name="文本框 6"/>
          <p:cNvSpPr txBox="1"/>
          <p:nvPr>
            <p:custDataLst>
              <p:tags r:id="rId6"/>
            </p:custDataLst>
          </p:nvPr>
        </p:nvSpPr>
        <p:spPr>
          <a:xfrm>
            <a:off x="1371600" y="6457950"/>
            <a:ext cx="4800600" cy="85725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lvl="0" algn="l">
              <a:buNone/>
            </a:pPr>
            <a:r>
              <a:rPr lang="zh-CN" altLang="en-US" sz="2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翻译</a:t>
            </a:r>
          </a:p>
        </p:txBody>
      </p:sp>
      <p:sp>
        <p:nvSpPr>
          <p:cNvPr id="8" name="矩形 7"/>
          <p:cNvSpPr>
            <a:spLocks noChangeAspect="1"/>
          </p:cNvSpPr>
          <p:nvPr>
            <p:custDataLst>
              <p:tags r:id="rId7"/>
            </p:custDataLst>
          </p:nvPr>
        </p:nvSpPr>
        <p:spPr>
          <a:xfrm>
            <a:off x="754380" y="3800475"/>
            <a:ext cx="548640" cy="548640"/>
          </a:xfrm>
          <a:prstGeom prst="rect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>
            <a:noAutofit/>
          </a:bodyPr>
          <a:lstStyle/>
          <a:p>
            <a:pPr algn="ctr"/>
            <a:r>
              <a: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</a:p>
        </p:txBody>
      </p:sp>
      <p:sp>
        <p:nvSpPr>
          <p:cNvPr id="9" name="矩形 8"/>
          <p:cNvSpPr>
            <a:spLocks noChangeAspect="1"/>
          </p:cNvSpPr>
          <p:nvPr>
            <p:custDataLst>
              <p:tags r:id="rId8"/>
            </p:custDataLst>
          </p:nvPr>
        </p:nvSpPr>
        <p:spPr>
          <a:xfrm>
            <a:off x="754380" y="4714875"/>
            <a:ext cx="548640" cy="548640"/>
          </a:xfrm>
          <a:prstGeom prst="rect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>
            <a:noAutofit/>
          </a:bodyPr>
          <a:lstStyle/>
          <a:p>
            <a:pPr algn="ctr"/>
            <a:r>
              <a: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</a:p>
        </p:txBody>
      </p:sp>
      <p:sp>
        <p:nvSpPr>
          <p:cNvPr id="10" name="矩形 9"/>
          <p:cNvSpPr>
            <a:spLocks noChangeAspect="1"/>
          </p:cNvSpPr>
          <p:nvPr>
            <p:custDataLst>
              <p:tags r:id="rId9"/>
            </p:custDataLst>
          </p:nvPr>
        </p:nvSpPr>
        <p:spPr>
          <a:xfrm>
            <a:off x="754380" y="5629275"/>
            <a:ext cx="548640" cy="548640"/>
          </a:xfrm>
          <a:prstGeom prst="rect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>
            <a:noAutofit/>
          </a:bodyPr>
          <a:lstStyle/>
          <a:p>
            <a:pPr algn="ctr"/>
            <a:r>
              <a: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</a:p>
        </p:txBody>
      </p:sp>
      <p:sp>
        <p:nvSpPr>
          <p:cNvPr id="11" name="矩形 10"/>
          <p:cNvSpPr>
            <a:spLocks noChangeAspect="1"/>
          </p:cNvSpPr>
          <p:nvPr>
            <p:custDataLst>
              <p:tags r:id="rId10"/>
            </p:custDataLst>
          </p:nvPr>
        </p:nvSpPr>
        <p:spPr>
          <a:xfrm>
            <a:off x="754380" y="6543675"/>
            <a:ext cx="548640" cy="548640"/>
          </a:xfrm>
          <a:prstGeom prst="rect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>
            <a:noAutofit/>
          </a:bodyPr>
          <a:lstStyle/>
          <a:p>
            <a:pPr algn="ctr"/>
            <a:r>
              <a: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</a:t>
            </a:r>
          </a:p>
        </p:txBody>
      </p:sp>
      <p:sp>
        <p:nvSpPr>
          <p:cNvPr id="12" name="圆角矩形 11"/>
          <p:cNvSpPr/>
          <p:nvPr>
            <p:custDataLst>
              <p:tags r:id="rId11"/>
            </p:custDataLst>
          </p:nvPr>
        </p:nvSpPr>
        <p:spPr>
          <a:xfrm>
            <a:off x="3977640" y="8286750"/>
            <a:ext cx="1645920" cy="438785"/>
          </a:xfrm>
          <a:prstGeom prst="roundRect">
            <a:avLst/>
          </a:prstGeom>
          <a:solidFill>
            <a:srgbClr val="80808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>
            <a:noAutofit/>
          </a:bodyPr>
          <a:lstStyle/>
          <a:p>
            <a:pPr algn="ctr"/>
            <a:r>
              <a: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提交</a:t>
            </a:r>
          </a:p>
        </p:txBody>
      </p:sp>
      <p:sp>
        <p:nvSpPr>
          <p:cNvPr id="19" name="文本框 18"/>
          <p:cNvSpPr txBox="1"/>
          <p:nvPr>
            <p:custDataLst>
              <p:tags r:id="rId12"/>
            </p:custDataLst>
          </p:nvPr>
        </p:nvSpPr>
        <p:spPr>
          <a:xfrm>
            <a:off x="1371600" y="7372350"/>
            <a:ext cx="4800600" cy="85725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lvl="0" algn="l">
              <a:buNone/>
            </a:pPr>
            <a:r>
              <a:rPr lang="zh-CN" altLang="en-US" sz="26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翻译后</a:t>
            </a:r>
          </a:p>
        </p:txBody>
      </p:sp>
      <p:sp>
        <p:nvSpPr>
          <p:cNvPr id="20" name="矩形 19"/>
          <p:cNvSpPr>
            <a:spLocks noChangeAspect="1"/>
          </p:cNvSpPr>
          <p:nvPr>
            <p:custDataLst>
              <p:tags r:id="rId13"/>
            </p:custDataLst>
          </p:nvPr>
        </p:nvSpPr>
        <p:spPr>
          <a:xfrm>
            <a:off x="754380" y="7458075"/>
            <a:ext cx="548640" cy="548640"/>
          </a:xfrm>
          <a:prstGeom prst="rect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>
            <a:noAutofit/>
          </a:bodyPr>
          <a:lstStyle/>
          <a:p>
            <a:pPr algn="ctr"/>
            <a:r>
              <a: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</a:t>
            </a:r>
          </a:p>
        </p:txBody>
      </p:sp>
      <p:grpSp>
        <p:nvGrpSpPr>
          <p:cNvPr id="17" name="组合 16"/>
          <p:cNvGrpSpPr/>
          <p:nvPr>
            <p:custDataLst>
              <p:tags r:id="rId14"/>
            </p:custDataLst>
          </p:nvPr>
        </p:nvGrpSpPr>
        <p:grpSpPr>
          <a:xfrm>
            <a:off x="0" y="0"/>
            <a:ext cx="6858000" cy="635000"/>
            <a:chOff x="0" y="0"/>
            <a:chExt cx="10800" cy="1000"/>
          </a:xfrm>
        </p:grpSpPr>
        <p:sp>
          <p:nvSpPr>
            <p:cNvPr id="13" name="TitleBackground"/>
            <p:cNvSpPr/>
            <p:nvPr>
              <p:custDataLst>
                <p:tags r:id="rId16"/>
              </p:custDataLst>
            </p:nvPr>
          </p:nvSpPr>
          <p:spPr>
            <a:xfrm>
              <a:off x="0" y="0"/>
              <a:ext cx="10800" cy="1000"/>
            </a:xfrm>
            <a:prstGeom prst="rect">
              <a:avLst/>
            </a:prstGeom>
            <a:solidFill>
              <a:srgbClr val="F6F7F8"/>
            </a:solidFill>
            <a:ln w="12700" cap="flat" cmpd="sng" algn="ctr">
              <a:noFill/>
              <a:prstDash val="solid"/>
              <a:miter lim="800000"/>
            </a:ln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ColorBlock"/>
            <p:cNvSpPr/>
            <p:nvPr>
              <p:custDataLst>
                <p:tags r:id="rId17"/>
              </p:custDataLst>
            </p:nvPr>
          </p:nvSpPr>
          <p:spPr>
            <a:xfrm>
              <a:off x="0" y="0"/>
              <a:ext cx="300" cy="1000"/>
            </a:xfrm>
            <a:prstGeom prst="rect">
              <a:avLst/>
            </a:prstGeom>
            <a:solidFill>
              <a:srgbClr val="639EF4"/>
            </a:solidFill>
            <a:ln w="12700" cap="flat" cmpd="sng" algn="ctr">
              <a:noFill/>
              <a:prstDash val="solid"/>
              <a:miter lim="800000"/>
            </a:ln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TypeText"/>
            <p:cNvSpPr txBox="1"/>
            <p:nvPr>
              <p:custDataLst>
                <p:tags r:id="rId18"/>
              </p:custDataLst>
            </p:nvPr>
          </p:nvSpPr>
          <p:spPr>
            <a:xfrm>
              <a:off x="400" y="0"/>
              <a:ext cx="3000" cy="1000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lvl="0" algn="l">
                <a:buNone/>
              </a:pPr>
              <a:r>
                <a:rPr lang="zh-CN" altLang="en-US" sz="260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多选题</a:t>
              </a:r>
            </a:p>
          </p:txBody>
        </p:sp>
        <p:sp>
          <p:nvSpPr>
            <p:cNvPr id="16" name="TipText"/>
            <p:cNvSpPr txBox="1"/>
            <p:nvPr>
              <p:custDataLst>
                <p:tags r:id="rId19"/>
              </p:custDataLst>
            </p:nvPr>
          </p:nvSpPr>
          <p:spPr>
            <a:xfrm>
              <a:off x="2403" y="172"/>
              <a:ext cx="3600" cy="800"/>
            </a:xfrm>
            <a:prstGeom prst="rect">
              <a:avLst/>
            </a:prstGeom>
            <a:noFill/>
          </p:spPr>
          <p:txBody>
            <a:bodyPr wrap="none" rtlCol="0" anchor="ctr" anchorCtr="0">
              <a:noAutofit/>
            </a:bodyPr>
            <a:lstStyle/>
            <a:p>
              <a:pPr lvl="0" algn="l">
                <a:buNone/>
              </a:pPr>
              <a:r>
                <a:rPr lang="zh-CN" altLang="en-US" sz="2000">
                  <a:solidFill>
                    <a:srgbClr val="80808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1分</a:t>
              </a:r>
            </a:p>
          </p:txBody>
        </p:sp>
      </p:grpSp>
      <p:pic>
        <p:nvPicPr>
          <p:cNvPr id="2" name="图片 1" descr="tmp7E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21"/>
          <a:stretch>
            <a:fillRect/>
          </a:stretch>
        </p:blipFill>
        <p:spPr>
          <a:xfrm>
            <a:off x="5308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学习重点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81971" y="2915816"/>
            <a:ext cx="5294058" cy="390643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/>
              <a:t>人类基因组的组成和分类？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r>
              <a:rPr lang="zh-CN" altLang="en-US" sz="2400" dirty="0"/>
              <a:t>基因的概念？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r>
              <a:rPr lang="zh-CN" altLang="en-US" sz="2400" dirty="0"/>
              <a:t>真核生物结构基因（人类基因）的结构特点？</a:t>
            </a:r>
            <a:endParaRPr lang="en-US" altLang="zh-CN" sz="2400" dirty="0"/>
          </a:p>
          <a:p>
            <a:pPr>
              <a:lnSpc>
                <a:spcPct val="150000"/>
              </a:lnSpc>
            </a:pPr>
            <a:r>
              <a:rPr lang="zh-CN" altLang="en-US" sz="2400" dirty="0"/>
              <a:t>基因的表达？</a:t>
            </a:r>
            <a:endParaRPr lang="en-US" altLang="zh-CN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7584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68580" tIns="34290" rIns="68580" bIns="34290" numCol="1" anchor="t" anchorCtr="0" compatLnSpc="1">
            <a:normAutofit/>
          </a:bodyPr>
          <a:lstStyle/>
          <a:p>
            <a:pPr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、基因的概念      </a:t>
            </a:r>
            <a:endParaRPr lang="zh-CN" altLang="en-US" sz="2800" dirty="0"/>
          </a:p>
        </p:txBody>
      </p:sp>
      <p:sp>
        <p:nvSpPr>
          <p:cNvPr id="22531" name="内容占位符 2"/>
          <p:cNvSpPr>
            <a:spLocks noGrp="1"/>
          </p:cNvSpPr>
          <p:nvPr>
            <p:ph idx="1"/>
          </p:nvPr>
        </p:nvSpPr>
        <p:spPr>
          <a:xfrm>
            <a:off x="471488" y="1388020"/>
            <a:ext cx="5915025" cy="5801784"/>
          </a:xfrm>
        </p:spPr>
        <p:txBody>
          <a:bodyPr vert="horz" wrap="square" lIns="68580" tIns="34290" rIns="68580" bIns="34290" anchor="t"/>
          <a:lstStyle/>
          <a:p>
            <a:pPr>
              <a:lnSpc>
                <a:spcPct val="150000"/>
              </a:lnSpc>
            </a:pPr>
            <a:r>
              <a:rPr lang="zh-CN" altLang="en-US" sz="2100" dirty="0"/>
              <a:t>基因（</a:t>
            </a:r>
            <a:r>
              <a:rPr lang="en-US" altLang="zh-CN" sz="2100" dirty="0"/>
              <a:t>gene</a:t>
            </a:r>
            <a:r>
              <a:rPr lang="zh-CN" altLang="en-US" sz="2100" dirty="0"/>
              <a:t>）：携带</a:t>
            </a:r>
            <a:r>
              <a:rPr lang="zh-CN" altLang="en-US" sz="2100" dirty="0">
                <a:solidFill>
                  <a:srgbClr val="FF0000"/>
                </a:solidFill>
              </a:rPr>
              <a:t>遗传信息</a:t>
            </a:r>
            <a:r>
              <a:rPr lang="zh-CN" altLang="en-US" sz="2100" dirty="0"/>
              <a:t>的最基本的结构和功能单位；人类基因是能够产生并控制表达</a:t>
            </a:r>
            <a:r>
              <a:rPr lang="zh-CN" altLang="en-US" sz="2100" dirty="0">
                <a:solidFill>
                  <a:srgbClr val="FF0000"/>
                </a:solidFill>
              </a:rPr>
              <a:t>功能产物</a:t>
            </a:r>
            <a:r>
              <a:rPr lang="zh-CN" altLang="en-US" sz="2100" dirty="0"/>
              <a:t>（多肽链或功能性</a:t>
            </a:r>
            <a:r>
              <a:rPr lang="en-US" altLang="zh-CN" sz="2100" dirty="0"/>
              <a:t>RNA</a:t>
            </a:r>
            <a:r>
              <a:rPr lang="zh-CN" altLang="en-US" sz="2100" dirty="0"/>
              <a:t>分子）的</a:t>
            </a:r>
            <a:r>
              <a:rPr lang="en-US" altLang="zh-CN" sz="2100" dirty="0">
                <a:solidFill>
                  <a:srgbClr val="FF0000"/>
                </a:solidFill>
              </a:rPr>
              <a:t>DNA</a:t>
            </a:r>
            <a:r>
              <a:rPr lang="zh-CN" altLang="en-US" sz="2100" dirty="0">
                <a:solidFill>
                  <a:srgbClr val="FF0000"/>
                </a:solidFill>
              </a:rPr>
              <a:t>序列</a:t>
            </a:r>
            <a:r>
              <a:rPr lang="zh-CN" altLang="en-US" sz="2100" dirty="0"/>
              <a:t>。</a:t>
            </a:r>
            <a:endParaRPr lang="en-US" altLang="zh-CN" sz="2100" dirty="0"/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Times New Roman" panose="02020603050405020304" pitchFamily="18" charset="0"/>
              </a:rPr>
              <a:t>包括编码特定功能产物的</a:t>
            </a:r>
            <a:r>
              <a:rPr lang="en-US" altLang="zh-CN" sz="2100" dirty="0"/>
              <a:t>DNA</a:t>
            </a:r>
            <a:r>
              <a:rPr lang="zh-CN" altLang="en-US" sz="2100" dirty="0">
                <a:latin typeface="Times New Roman" panose="02020603050405020304" pitchFamily="18" charset="0"/>
              </a:rPr>
              <a:t>序列，以及对这个特定产物表达所需的邻接</a:t>
            </a:r>
            <a:r>
              <a:rPr lang="en-US" altLang="zh-CN" sz="2100" dirty="0"/>
              <a:t>DNA</a:t>
            </a:r>
            <a:r>
              <a:rPr lang="zh-CN" altLang="en-US" sz="2100" dirty="0">
                <a:latin typeface="Times New Roman" panose="02020603050405020304" pitchFamily="18" charset="0"/>
              </a:rPr>
              <a:t>序列。</a:t>
            </a:r>
            <a:r>
              <a:rPr lang="zh-CN" altLang="en-US" sz="2100" dirty="0"/>
              <a:t> </a:t>
            </a:r>
          </a:p>
          <a:p>
            <a:pPr>
              <a:lnSpc>
                <a:spcPct val="150000"/>
              </a:lnSpc>
            </a:pPr>
            <a:endParaRPr lang="zh-CN" altLang="en-US" sz="2100" dirty="0"/>
          </a:p>
        </p:txBody>
      </p:sp>
      <p:sp>
        <p:nvSpPr>
          <p:cNvPr id="4" name="标题 1"/>
          <p:cNvSpPr txBox="1"/>
          <p:nvPr/>
        </p:nvSpPr>
        <p:spPr>
          <a:xfrm>
            <a:off x="404664" y="4499992"/>
            <a:ext cx="5915025" cy="1767417"/>
          </a:xfrm>
          <a:prstGeom prst="rect">
            <a:avLst/>
          </a:prstGeom>
        </p:spPr>
        <p:txBody>
          <a:bodyPr vert="horz" wrap="square" lIns="68580" tIns="34290" rIns="68580" bIns="34290" rtlCol="0" anchor="t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altLang="zh-CN" sz="2800" dirty="0" smtClean="0"/>
              <a:t>2</a:t>
            </a:r>
            <a:r>
              <a:rPr lang="zh-CN" altLang="en-US" sz="2800" dirty="0" smtClean="0"/>
              <a:t>、</a:t>
            </a:r>
            <a:r>
              <a:rPr lang="en-US" altLang="zh-CN" sz="2800" dirty="0" smtClean="0"/>
              <a:t>DNA</a:t>
            </a:r>
            <a:r>
              <a:rPr lang="zh-CN" altLang="en-US" sz="2800" dirty="0" smtClean="0"/>
              <a:t>结构特点     </a:t>
            </a:r>
            <a:r>
              <a:rPr lang="en-US" altLang="zh-CN" sz="2800" dirty="0" smtClean="0"/>
              <a:t>p17</a:t>
            </a:r>
            <a:endParaRPr lang="zh-CN" altLang="en-US" sz="2800" dirty="0"/>
          </a:p>
        </p:txBody>
      </p:sp>
      <p:sp>
        <p:nvSpPr>
          <p:cNvPr id="5" name="标题 1"/>
          <p:cNvSpPr txBox="1"/>
          <p:nvPr/>
        </p:nvSpPr>
        <p:spPr>
          <a:xfrm>
            <a:off x="404663" y="5580112"/>
            <a:ext cx="5915025" cy="687297"/>
          </a:xfrm>
          <a:prstGeom prst="rect">
            <a:avLst/>
          </a:prstGeom>
        </p:spPr>
        <p:txBody>
          <a:bodyPr vert="horz" wrap="square" lIns="68580" tIns="34290" rIns="68580" bIns="34290" rtlCol="0" anchor="t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altLang="zh-CN" sz="2800" dirty="0" smtClean="0"/>
              <a:t>3</a:t>
            </a:r>
            <a:r>
              <a:rPr lang="zh-CN" altLang="en-US" sz="2800" dirty="0" smtClean="0"/>
              <a:t>、人类基因组         </a:t>
            </a:r>
            <a:r>
              <a:rPr lang="en-US" altLang="zh-CN" sz="2800" dirty="0" smtClean="0"/>
              <a:t>p17</a:t>
            </a:r>
            <a:r>
              <a:rPr lang="zh-CN" altLang="en-US" sz="2800" dirty="0" smtClean="0"/>
              <a:t>表</a:t>
            </a:r>
            <a:r>
              <a:rPr lang="en-US" altLang="zh-CN" sz="2800" dirty="0" smtClean="0"/>
              <a:t>1-1</a:t>
            </a:r>
            <a:endParaRPr lang="zh-CN" altLang="en-US" sz="2800" dirty="0"/>
          </a:p>
        </p:txBody>
      </p:sp>
      <p:sp>
        <p:nvSpPr>
          <p:cNvPr id="6" name="内容占位符 2"/>
          <p:cNvSpPr txBox="1"/>
          <p:nvPr/>
        </p:nvSpPr>
        <p:spPr>
          <a:xfrm>
            <a:off x="481341" y="6214865"/>
            <a:ext cx="4944665" cy="1741512"/>
          </a:xfrm>
          <a:prstGeom prst="rect">
            <a:avLst/>
          </a:prstGeom>
        </p:spPr>
        <p:txBody>
          <a:bodyPr vert="horz" wrap="square" lIns="68580" tIns="34290" rIns="68580" bIns="34290" rtlCol="0" anchor="t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Aft>
                <a:spcPts val="0"/>
              </a:spcAft>
            </a:pPr>
            <a:r>
              <a:rPr lang="zh-CN" altLang="en-US" dirty="0" smtClean="0"/>
              <a:t>人类基因组是人体所有遗传信息的总和</a:t>
            </a:r>
            <a:endParaRPr lang="en-US" altLang="zh-CN" dirty="0" smtClean="0"/>
          </a:p>
          <a:p>
            <a:pPr lvl="1" fontAlgn="auto">
              <a:lnSpc>
                <a:spcPct val="150000"/>
              </a:lnSpc>
              <a:spcAft>
                <a:spcPts val="0"/>
              </a:spcAft>
            </a:pPr>
            <a:r>
              <a:rPr lang="zh-CN" altLang="en-US" sz="1950" dirty="0" smtClean="0">
                <a:solidFill>
                  <a:srgbClr val="FF0000"/>
                </a:solidFill>
              </a:rPr>
              <a:t>核基因组               </a:t>
            </a:r>
            <a:r>
              <a:rPr lang="en-US" altLang="zh-CN" sz="1950" dirty="0" smtClean="0">
                <a:solidFill>
                  <a:srgbClr val="FF0000"/>
                </a:solidFill>
              </a:rPr>
              <a:t>99.9995%</a:t>
            </a:r>
          </a:p>
          <a:p>
            <a:pPr lvl="1" fontAlgn="auto">
              <a:lnSpc>
                <a:spcPct val="150000"/>
              </a:lnSpc>
              <a:spcAft>
                <a:spcPts val="0"/>
              </a:spcAft>
            </a:pPr>
            <a:r>
              <a:rPr lang="zh-CN" altLang="en-US" sz="1950" dirty="0" smtClean="0"/>
              <a:t>线粒体基因组     </a:t>
            </a:r>
            <a:r>
              <a:rPr lang="en-US" altLang="zh-CN" sz="1950" dirty="0" smtClean="0"/>
              <a:t>0.0005%</a:t>
            </a:r>
            <a:endParaRPr lang="zh-CN" altLang="en-US" sz="1950" dirty="0"/>
          </a:p>
        </p:txBody>
      </p:sp>
    </p:spTree>
    <p:extLst>
      <p:ext uri="{BB962C8B-B14F-4D97-AF65-F5344CB8AC3E}">
        <p14:creationId xmlns:p14="http://schemas.microsoft.com/office/powerpoint/2010/main" val="20467330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标题 1"/>
          <p:cNvSpPr>
            <a:spLocks noGrp="1"/>
          </p:cNvSpPr>
          <p:nvPr>
            <p:ph type="title"/>
          </p:nvPr>
        </p:nvSpPr>
        <p:spPr/>
        <p:txBody>
          <a:bodyPr vert="horz" wrap="square" lIns="68580" tIns="34290" rIns="68580" bIns="34290" anchor="t">
            <a:normAutofit/>
          </a:bodyPr>
          <a:lstStyle/>
          <a:p>
            <a:r>
              <a:rPr lang="en-US" altLang="zh-CN" sz="2800" dirty="0"/>
              <a:t>4</a:t>
            </a:r>
            <a:r>
              <a:rPr lang="zh-CN" altLang="en-US" sz="2800" dirty="0"/>
              <a:t>、人类基因         </a:t>
            </a:r>
            <a:r>
              <a:rPr lang="en-US" altLang="zh-CN" sz="2800" dirty="0"/>
              <a:t>p18</a:t>
            </a:r>
            <a:endParaRPr lang="zh-CN" altLang="en-US" sz="2800" dirty="0"/>
          </a:p>
        </p:txBody>
      </p:sp>
      <p:sp>
        <p:nvSpPr>
          <p:cNvPr id="27651" name="内容占位符 2"/>
          <p:cNvSpPr>
            <a:spLocks noGrp="1"/>
          </p:cNvSpPr>
          <p:nvPr>
            <p:ph idx="1"/>
          </p:nvPr>
        </p:nvSpPr>
        <p:spPr>
          <a:xfrm>
            <a:off x="620688" y="1362142"/>
            <a:ext cx="4943475" cy="2833688"/>
          </a:xfrm>
        </p:spPr>
        <p:txBody>
          <a:bodyPr vert="horz" wrap="square" lIns="68580" tIns="34290" rIns="68580" bIns="34290" anchor="t"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zh-CN" sz="2400" dirty="0"/>
              <a:t>4.1  </a:t>
            </a:r>
            <a:r>
              <a:rPr lang="zh-CN" altLang="en-US" sz="2400" dirty="0"/>
              <a:t>分类     </a:t>
            </a:r>
            <a:r>
              <a:rPr lang="en-US" altLang="zh-CN" sz="2400" dirty="0"/>
              <a:t>p17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100" dirty="0"/>
              <a:t>1</a:t>
            </a:r>
            <a:r>
              <a:rPr lang="zh-CN" altLang="en-US" sz="2100" dirty="0"/>
              <a:t>）单一基因</a:t>
            </a:r>
            <a:endParaRPr lang="en-US" altLang="zh-CN" sz="2100" dirty="0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100" dirty="0"/>
              <a:t>2</a:t>
            </a:r>
            <a:r>
              <a:rPr lang="zh-CN" altLang="en-US" sz="2100" dirty="0"/>
              <a:t>）基因家族（</a:t>
            </a:r>
            <a:r>
              <a:rPr lang="en-US" altLang="zh-CN" sz="2100" dirty="0"/>
              <a:t>gene family</a:t>
            </a:r>
            <a:r>
              <a:rPr lang="zh-CN" altLang="en-US" sz="2100" dirty="0"/>
              <a:t>）</a:t>
            </a:r>
            <a:endParaRPr lang="en-US" altLang="zh-CN" sz="2100" dirty="0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100" dirty="0"/>
              <a:t>3</a:t>
            </a:r>
            <a:r>
              <a:rPr lang="zh-CN" altLang="en-US" sz="2100" dirty="0"/>
              <a:t>）假基因（</a:t>
            </a:r>
            <a:r>
              <a:rPr lang="en-US" altLang="zh-CN" sz="2100" dirty="0" err="1"/>
              <a:t>pseudogene</a:t>
            </a:r>
            <a:r>
              <a:rPr lang="zh-CN" altLang="en-US" sz="2100" dirty="0"/>
              <a:t>）</a:t>
            </a:r>
            <a:endParaRPr lang="en-US" altLang="zh-CN" sz="2100" dirty="0"/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100" dirty="0"/>
              <a:t>4</a:t>
            </a:r>
            <a:r>
              <a:rPr lang="zh-CN" altLang="en-US" sz="2100" dirty="0"/>
              <a:t>）串联重复基因</a:t>
            </a:r>
          </a:p>
        </p:txBody>
      </p:sp>
      <p:sp>
        <p:nvSpPr>
          <p:cNvPr id="6" name="标题 1"/>
          <p:cNvSpPr txBox="1"/>
          <p:nvPr/>
        </p:nvSpPr>
        <p:spPr>
          <a:xfrm>
            <a:off x="586045" y="4427984"/>
            <a:ext cx="5588794" cy="960834"/>
          </a:xfrm>
          <a:prstGeom prst="rect">
            <a:avLst/>
          </a:prstGeom>
        </p:spPr>
        <p:txBody>
          <a:bodyPr vert="horz" wrap="square" lIns="68580" tIns="34290" rIns="68580" bIns="34290" rtlCol="0" anchor="t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57175" indent="-257175" fontAlgn="auto">
              <a:spcAft>
                <a:spcPts val="0"/>
              </a:spcAft>
            </a:pPr>
            <a:r>
              <a:rPr lang="en-US" altLang="zh-CN" sz="2400" dirty="0" smtClean="0"/>
              <a:t>4.2 </a:t>
            </a:r>
            <a:r>
              <a:rPr lang="zh-CN" altLang="en-US" sz="2400" dirty="0" smtClean="0"/>
              <a:t>基因组的组成    </a:t>
            </a:r>
            <a:r>
              <a:rPr lang="en-US" altLang="zh-CN" sz="2400" dirty="0" smtClean="0"/>
              <a:t>p19</a:t>
            </a:r>
            <a:br>
              <a:rPr lang="en-US" altLang="zh-CN" sz="2400" dirty="0" smtClean="0"/>
            </a:br>
            <a:endParaRPr lang="zh-CN" altLang="en-US" sz="1500" dirty="0">
              <a:solidFill>
                <a:schemeClr val="tx2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656" y="4890937"/>
            <a:ext cx="6343410" cy="2957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969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"/>
  <p:tag name="PROBLEMSCORE" val="1.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ubmit"/>
  <p:tag name="RAINPROBLEMTYPE" val="MultipleChoic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"/>
  <p:tag name="PROBLEMSCORE" val="1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ubmit"/>
  <p:tag name="RAINPROBLEMTYPE" val="MultipleChoic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"/>
  <p:tag name="PROBLEMSCORE" val="1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ubmit"/>
  <p:tag name="RAINPROBLEMTYPE" val="MultipleChoic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MA"/>
  <p:tag name="PROBLEMSCORE" val="1.0"/>
  <p:tag name="PROBLEMSCORE_HALF" val="0.5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MA"/>
  <p:tag name="RAINBULLET" val="Correct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MA"/>
  <p:tag name="RAINBULLET" val="Correct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MA"/>
  <p:tag name="RAINBULLET" val="Correct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MA"/>
  <p:tag name="RAINBULLET" val="Correct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ubmit"/>
  <p:tag name="RAINPROBLEMTYPE" val="MultipleChoiceMA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MA"/>
  <p:tag name="RAINBULLET" val="Wrong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MA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MA"/>
  <p:tag name="PROBLEMSCORE" val="1.0"/>
  <p:tag name="PROBLEMSCORE_HALF" val="0.5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MA"/>
  <p:tag name="RAINBULLET" val="Correct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MA"/>
  <p:tag name="RAINBULLET" val="Correct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MA"/>
  <p:tag name="RAINBULLET" val="Correct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MA"/>
  <p:tag name="RAINBULLET" val="Correct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ubmit"/>
  <p:tag name="RAINPROBLEMTYPE" val="MultipleChoiceMA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MA"/>
  <p:tag name="RAINBULLET" val="Correct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MA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heme/theme1.xml><?xml version="1.0" encoding="utf-8"?>
<a:theme xmlns:a="http://schemas.openxmlformats.org/drawingml/2006/main" name="丝状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Times New Roman"/>
        <a:ea typeface="黑体"/>
        <a:cs typeface=""/>
      </a:majorFont>
      <a:minorFont>
        <a:latin typeface="Times New Roman"/>
        <a:ea typeface="黑体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512</Words>
  <Application>Microsoft Office PowerPoint</Application>
  <PresentationFormat>全屏显示(4:3)</PresentationFormat>
  <Paragraphs>110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Microsoft Yahei</vt:lpstr>
      <vt:lpstr>黑体</vt:lpstr>
      <vt:lpstr>华文新魏</vt:lpstr>
      <vt:lpstr>宋体</vt:lpstr>
      <vt:lpstr>微软雅黑</vt:lpstr>
      <vt:lpstr>Arial</vt:lpstr>
      <vt:lpstr>Calibri</vt:lpstr>
      <vt:lpstr>Candara</vt:lpstr>
      <vt:lpstr>Times New Roman</vt:lpstr>
      <vt:lpstr>丝状</vt:lpstr>
      <vt:lpstr>Character 1 人类基因和基因组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学习重点</vt:lpstr>
      <vt:lpstr>1、基因的概念      </vt:lpstr>
      <vt:lpstr>4、人类基因         p18</vt:lpstr>
      <vt:lpstr>割裂基因模式图</vt:lpstr>
      <vt:lpstr>4.4 思考：人类结构基因和蛋白质的关系？</vt:lpstr>
      <vt:lpstr>5. DNA复制的特点（了解，p21-22）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Medical Genetics 医学遗传学</dc:title>
  <dc:creator>xin</dc:creator>
  <cp:lastModifiedBy>JinXin</cp:lastModifiedBy>
  <cp:revision>362</cp:revision>
  <cp:lastPrinted>2015-09-23T03:37:00Z</cp:lastPrinted>
  <dcterms:created xsi:type="dcterms:W3CDTF">2013-07-23T14:08:00Z</dcterms:created>
  <dcterms:modified xsi:type="dcterms:W3CDTF">2018-07-30T09:41:33Z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2052-10.1.0.7469</vt:lpwstr>
  </property>
</Properties>
</file>