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5715000" cy="9144000" type="screen16x10"/>
  <p:notesSz cx="6858000" cy="9144000"/>
  <p:defaultTextStyle>
    <a:defPPr>
      <a:defRPr lang="zh-CN"/>
    </a:defPPr>
    <a:lvl1pPr marL="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3303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雨课堂试卷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85750" y="3810000"/>
            <a:ext cx="5143500" cy="1524000"/>
          </a:xfrm>
          <a:prstGeom prst="rect">
            <a:avLst/>
          </a:prstGeom>
        </p:spPr>
        <p:txBody>
          <a:bodyPr vert="horz" anchor="ctr" anchorCtr="1"/>
          <a:lstStyle>
            <a:lvl1pPr>
              <a:defRPr sz="2600"/>
            </a:lvl1pPr>
          </a:lstStyle>
          <a:p>
            <a:r>
              <a:rPr lang="zh-CN" altLang="en-US"/>
              <a:t>请填写试卷标题</a:t>
            </a:r>
          </a:p>
        </p:txBody>
      </p:sp>
    </p:spTree>
    <p:extLst>
      <p:ext uri="{BB962C8B-B14F-4D97-AF65-F5344CB8AC3E}">
        <p14:creationId xmlns:p14="http://schemas.microsoft.com/office/powerpoint/2010/main" val="4108854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3735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5880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385763" rtl="0" eaLnBrk="1" latinLnBrk="0" hangingPunct="1">
        <a:lnSpc>
          <a:spcPct val="90000"/>
        </a:lnSpc>
        <a:spcBef>
          <a:spcPct val="0"/>
        </a:spcBef>
        <a:buNone/>
        <a:defRPr sz="185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6441" indent="-96441" algn="l" defTabSz="385763" rtl="0" eaLnBrk="1" latinLnBrk="0" hangingPunct="1">
        <a:lnSpc>
          <a:spcPct val="90000"/>
        </a:lnSpc>
        <a:spcBef>
          <a:spcPts val="422"/>
        </a:spcBef>
        <a:buFont typeface="Arial" panose="020B0604020202020204" pitchFamily="34" charset="0"/>
        <a:buChar char="•"/>
        <a:defRPr sz="1181" kern="1200">
          <a:solidFill>
            <a:schemeClr val="tx1"/>
          </a:solidFill>
          <a:latin typeface="+mn-lt"/>
          <a:ea typeface="+mn-ea"/>
          <a:cs typeface="+mn-cs"/>
        </a:defRPr>
      </a:lvl1pPr>
      <a:lvl2pPr marL="289322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482204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844" kern="1200">
          <a:solidFill>
            <a:schemeClr val="tx1"/>
          </a:solidFill>
          <a:latin typeface="+mn-lt"/>
          <a:ea typeface="+mn-ea"/>
          <a:cs typeface="+mn-cs"/>
        </a:defRPr>
      </a:lvl3pPr>
      <a:lvl4pPr marL="675085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4pPr>
      <a:lvl5pPr marL="867966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5pPr>
      <a:lvl6pPr marL="1060847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6pPr>
      <a:lvl7pPr marL="1253729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7pPr>
      <a:lvl8pPr marL="1446610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8pPr>
      <a:lvl9pPr marL="1639491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1pPr>
      <a:lvl2pPr marL="192881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2pPr>
      <a:lvl3pPr marL="385763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3pPr>
      <a:lvl4pPr marL="578644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5pPr>
      <a:lvl6pPr marL="964406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6pPr>
      <a:lvl7pPr marL="1157288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7pPr>
      <a:lvl8pPr marL="1350169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8pPr>
      <a:lvl9pPr marL="1543050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148.xml"/><Relationship Id="rId13" Type="http://schemas.openxmlformats.org/officeDocument/2006/relationships/slideLayout" Target="../slideLayouts/slideLayout2.xml"/><Relationship Id="rId3" Type="http://schemas.openxmlformats.org/officeDocument/2006/relationships/tags" Target="../tags/tag143.xml"/><Relationship Id="rId7" Type="http://schemas.openxmlformats.org/officeDocument/2006/relationships/tags" Target="../tags/tag147.xml"/><Relationship Id="rId12" Type="http://schemas.openxmlformats.org/officeDocument/2006/relationships/tags" Target="../tags/tag152.xml"/><Relationship Id="rId2" Type="http://schemas.openxmlformats.org/officeDocument/2006/relationships/tags" Target="../tags/tag142.xml"/><Relationship Id="rId1" Type="http://schemas.openxmlformats.org/officeDocument/2006/relationships/tags" Target="../tags/tag141.xml"/><Relationship Id="rId6" Type="http://schemas.openxmlformats.org/officeDocument/2006/relationships/tags" Target="../tags/tag146.xml"/><Relationship Id="rId11" Type="http://schemas.openxmlformats.org/officeDocument/2006/relationships/tags" Target="../tags/tag151.xml"/><Relationship Id="rId5" Type="http://schemas.openxmlformats.org/officeDocument/2006/relationships/tags" Target="../tags/tag145.xml"/><Relationship Id="rId10" Type="http://schemas.openxmlformats.org/officeDocument/2006/relationships/tags" Target="../tags/tag150.xml"/><Relationship Id="rId4" Type="http://schemas.openxmlformats.org/officeDocument/2006/relationships/tags" Target="../tags/tag144.xml"/><Relationship Id="rId9" Type="http://schemas.openxmlformats.org/officeDocument/2006/relationships/tags" Target="../tags/tag149.xml"/><Relationship Id="rId14" Type="http://schemas.openxmlformats.org/officeDocument/2006/relationships/image" Target="../media/image1.tmp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160.xml"/><Relationship Id="rId13" Type="http://schemas.openxmlformats.org/officeDocument/2006/relationships/slideLayout" Target="../slideLayouts/slideLayout2.xml"/><Relationship Id="rId3" Type="http://schemas.openxmlformats.org/officeDocument/2006/relationships/tags" Target="../tags/tag155.xml"/><Relationship Id="rId7" Type="http://schemas.openxmlformats.org/officeDocument/2006/relationships/tags" Target="../tags/tag159.xml"/><Relationship Id="rId12" Type="http://schemas.openxmlformats.org/officeDocument/2006/relationships/tags" Target="../tags/tag164.xml"/><Relationship Id="rId2" Type="http://schemas.openxmlformats.org/officeDocument/2006/relationships/tags" Target="../tags/tag154.xml"/><Relationship Id="rId1" Type="http://schemas.openxmlformats.org/officeDocument/2006/relationships/tags" Target="../tags/tag153.xml"/><Relationship Id="rId6" Type="http://schemas.openxmlformats.org/officeDocument/2006/relationships/tags" Target="../tags/tag158.xml"/><Relationship Id="rId11" Type="http://schemas.openxmlformats.org/officeDocument/2006/relationships/tags" Target="../tags/tag163.xml"/><Relationship Id="rId5" Type="http://schemas.openxmlformats.org/officeDocument/2006/relationships/tags" Target="../tags/tag157.xml"/><Relationship Id="rId10" Type="http://schemas.openxmlformats.org/officeDocument/2006/relationships/tags" Target="../tags/tag162.xml"/><Relationship Id="rId4" Type="http://schemas.openxmlformats.org/officeDocument/2006/relationships/tags" Target="../tags/tag156.xml"/><Relationship Id="rId9" Type="http://schemas.openxmlformats.org/officeDocument/2006/relationships/tags" Target="../tags/tag161.xml"/><Relationship Id="rId14" Type="http://schemas.openxmlformats.org/officeDocument/2006/relationships/image" Target="../media/image1.tm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10.xml"/><Relationship Id="rId13" Type="http://schemas.openxmlformats.org/officeDocument/2006/relationships/tags" Target="../tags/tag15.xml"/><Relationship Id="rId18" Type="http://schemas.openxmlformats.org/officeDocument/2006/relationships/image" Target="../media/image1.tmp"/><Relationship Id="rId3" Type="http://schemas.openxmlformats.org/officeDocument/2006/relationships/tags" Target="../tags/tag5.xml"/><Relationship Id="rId7" Type="http://schemas.openxmlformats.org/officeDocument/2006/relationships/tags" Target="../tags/tag9.xml"/><Relationship Id="rId12" Type="http://schemas.openxmlformats.org/officeDocument/2006/relationships/tags" Target="../tags/tag14.xml"/><Relationship Id="rId17" Type="http://schemas.openxmlformats.org/officeDocument/2006/relationships/slideLayout" Target="../slideLayouts/slideLayout2.xml"/><Relationship Id="rId2" Type="http://schemas.openxmlformats.org/officeDocument/2006/relationships/tags" Target="../tags/tag4.xml"/><Relationship Id="rId16" Type="http://schemas.openxmlformats.org/officeDocument/2006/relationships/tags" Target="../tags/tag18.xml"/><Relationship Id="rId1" Type="http://schemas.openxmlformats.org/officeDocument/2006/relationships/tags" Target="../tags/tag3.xml"/><Relationship Id="rId6" Type="http://schemas.openxmlformats.org/officeDocument/2006/relationships/tags" Target="../tags/tag8.xml"/><Relationship Id="rId11" Type="http://schemas.openxmlformats.org/officeDocument/2006/relationships/tags" Target="../tags/tag13.xml"/><Relationship Id="rId5" Type="http://schemas.openxmlformats.org/officeDocument/2006/relationships/tags" Target="../tags/tag7.xml"/><Relationship Id="rId15" Type="http://schemas.openxmlformats.org/officeDocument/2006/relationships/tags" Target="../tags/tag17.xml"/><Relationship Id="rId10" Type="http://schemas.openxmlformats.org/officeDocument/2006/relationships/tags" Target="../tags/tag12.xml"/><Relationship Id="rId4" Type="http://schemas.openxmlformats.org/officeDocument/2006/relationships/tags" Target="../tags/tag6.xml"/><Relationship Id="rId9" Type="http://schemas.openxmlformats.org/officeDocument/2006/relationships/tags" Target="../tags/tag11.xml"/><Relationship Id="rId14" Type="http://schemas.openxmlformats.org/officeDocument/2006/relationships/tags" Target="../tags/tag1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26.xml"/><Relationship Id="rId13" Type="http://schemas.openxmlformats.org/officeDocument/2006/relationships/tags" Target="../tags/tag31.xml"/><Relationship Id="rId18" Type="http://schemas.openxmlformats.org/officeDocument/2006/relationships/image" Target="../media/image1.tmp"/><Relationship Id="rId3" Type="http://schemas.openxmlformats.org/officeDocument/2006/relationships/tags" Target="../tags/tag21.xml"/><Relationship Id="rId7" Type="http://schemas.openxmlformats.org/officeDocument/2006/relationships/tags" Target="../tags/tag25.xml"/><Relationship Id="rId12" Type="http://schemas.openxmlformats.org/officeDocument/2006/relationships/tags" Target="../tags/tag30.xml"/><Relationship Id="rId17" Type="http://schemas.openxmlformats.org/officeDocument/2006/relationships/slideLayout" Target="../slideLayouts/slideLayout2.xml"/><Relationship Id="rId2" Type="http://schemas.openxmlformats.org/officeDocument/2006/relationships/tags" Target="../tags/tag20.xml"/><Relationship Id="rId16" Type="http://schemas.openxmlformats.org/officeDocument/2006/relationships/tags" Target="../tags/tag34.xml"/><Relationship Id="rId1" Type="http://schemas.openxmlformats.org/officeDocument/2006/relationships/tags" Target="../tags/tag19.xml"/><Relationship Id="rId6" Type="http://schemas.openxmlformats.org/officeDocument/2006/relationships/tags" Target="../tags/tag24.xml"/><Relationship Id="rId11" Type="http://schemas.openxmlformats.org/officeDocument/2006/relationships/tags" Target="../tags/tag29.xml"/><Relationship Id="rId5" Type="http://schemas.openxmlformats.org/officeDocument/2006/relationships/tags" Target="../tags/tag23.xml"/><Relationship Id="rId15" Type="http://schemas.openxmlformats.org/officeDocument/2006/relationships/tags" Target="../tags/tag33.xml"/><Relationship Id="rId10" Type="http://schemas.openxmlformats.org/officeDocument/2006/relationships/tags" Target="../tags/tag28.xml"/><Relationship Id="rId4" Type="http://schemas.openxmlformats.org/officeDocument/2006/relationships/tags" Target="../tags/tag22.xml"/><Relationship Id="rId9" Type="http://schemas.openxmlformats.org/officeDocument/2006/relationships/tags" Target="../tags/tag27.xml"/><Relationship Id="rId14" Type="http://schemas.openxmlformats.org/officeDocument/2006/relationships/tags" Target="../tags/tag3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42.xml"/><Relationship Id="rId13" Type="http://schemas.openxmlformats.org/officeDocument/2006/relationships/tags" Target="../tags/tag47.xml"/><Relationship Id="rId18" Type="http://schemas.openxmlformats.org/officeDocument/2006/relationships/image" Target="../media/image1.tmp"/><Relationship Id="rId3" Type="http://schemas.openxmlformats.org/officeDocument/2006/relationships/tags" Target="../tags/tag37.xml"/><Relationship Id="rId7" Type="http://schemas.openxmlformats.org/officeDocument/2006/relationships/tags" Target="../tags/tag41.xml"/><Relationship Id="rId12" Type="http://schemas.openxmlformats.org/officeDocument/2006/relationships/tags" Target="../tags/tag46.xml"/><Relationship Id="rId17" Type="http://schemas.openxmlformats.org/officeDocument/2006/relationships/slideLayout" Target="../slideLayouts/slideLayout2.xml"/><Relationship Id="rId2" Type="http://schemas.openxmlformats.org/officeDocument/2006/relationships/tags" Target="../tags/tag36.xml"/><Relationship Id="rId16" Type="http://schemas.openxmlformats.org/officeDocument/2006/relationships/tags" Target="../tags/tag50.xml"/><Relationship Id="rId1" Type="http://schemas.openxmlformats.org/officeDocument/2006/relationships/tags" Target="../tags/tag35.xml"/><Relationship Id="rId6" Type="http://schemas.openxmlformats.org/officeDocument/2006/relationships/tags" Target="../tags/tag40.xml"/><Relationship Id="rId11" Type="http://schemas.openxmlformats.org/officeDocument/2006/relationships/tags" Target="../tags/tag45.xml"/><Relationship Id="rId5" Type="http://schemas.openxmlformats.org/officeDocument/2006/relationships/tags" Target="../tags/tag39.xml"/><Relationship Id="rId15" Type="http://schemas.openxmlformats.org/officeDocument/2006/relationships/tags" Target="../tags/tag49.xml"/><Relationship Id="rId10" Type="http://schemas.openxmlformats.org/officeDocument/2006/relationships/tags" Target="../tags/tag44.xml"/><Relationship Id="rId4" Type="http://schemas.openxmlformats.org/officeDocument/2006/relationships/tags" Target="../tags/tag38.xml"/><Relationship Id="rId9" Type="http://schemas.openxmlformats.org/officeDocument/2006/relationships/tags" Target="../tags/tag43.xml"/><Relationship Id="rId14" Type="http://schemas.openxmlformats.org/officeDocument/2006/relationships/tags" Target="../tags/tag4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58.xml"/><Relationship Id="rId13" Type="http://schemas.openxmlformats.org/officeDocument/2006/relationships/tags" Target="../tags/tag63.xml"/><Relationship Id="rId18" Type="http://schemas.openxmlformats.org/officeDocument/2006/relationships/image" Target="../media/image1.tmp"/><Relationship Id="rId3" Type="http://schemas.openxmlformats.org/officeDocument/2006/relationships/tags" Target="../tags/tag53.xml"/><Relationship Id="rId7" Type="http://schemas.openxmlformats.org/officeDocument/2006/relationships/tags" Target="../tags/tag57.xml"/><Relationship Id="rId12" Type="http://schemas.openxmlformats.org/officeDocument/2006/relationships/tags" Target="../tags/tag62.xml"/><Relationship Id="rId17" Type="http://schemas.openxmlformats.org/officeDocument/2006/relationships/slideLayout" Target="../slideLayouts/slideLayout2.xml"/><Relationship Id="rId2" Type="http://schemas.openxmlformats.org/officeDocument/2006/relationships/tags" Target="../tags/tag52.xml"/><Relationship Id="rId16" Type="http://schemas.openxmlformats.org/officeDocument/2006/relationships/tags" Target="../tags/tag66.xml"/><Relationship Id="rId1" Type="http://schemas.openxmlformats.org/officeDocument/2006/relationships/tags" Target="../tags/tag51.xml"/><Relationship Id="rId6" Type="http://schemas.openxmlformats.org/officeDocument/2006/relationships/tags" Target="../tags/tag56.xml"/><Relationship Id="rId11" Type="http://schemas.openxmlformats.org/officeDocument/2006/relationships/tags" Target="../tags/tag61.xml"/><Relationship Id="rId5" Type="http://schemas.openxmlformats.org/officeDocument/2006/relationships/tags" Target="../tags/tag55.xml"/><Relationship Id="rId15" Type="http://schemas.openxmlformats.org/officeDocument/2006/relationships/tags" Target="../tags/tag65.xml"/><Relationship Id="rId10" Type="http://schemas.openxmlformats.org/officeDocument/2006/relationships/tags" Target="../tags/tag60.xml"/><Relationship Id="rId4" Type="http://schemas.openxmlformats.org/officeDocument/2006/relationships/tags" Target="../tags/tag54.xml"/><Relationship Id="rId9" Type="http://schemas.openxmlformats.org/officeDocument/2006/relationships/tags" Target="../tags/tag59.xml"/><Relationship Id="rId14" Type="http://schemas.openxmlformats.org/officeDocument/2006/relationships/tags" Target="../tags/tag6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74.xml"/><Relationship Id="rId13" Type="http://schemas.openxmlformats.org/officeDocument/2006/relationships/tags" Target="../tags/tag79.xml"/><Relationship Id="rId18" Type="http://schemas.openxmlformats.org/officeDocument/2006/relationships/image" Target="../media/image1.tmp"/><Relationship Id="rId3" Type="http://schemas.openxmlformats.org/officeDocument/2006/relationships/tags" Target="../tags/tag69.xml"/><Relationship Id="rId7" Type="http://schemas.openxmlformats.org/officeDocument/2006/relationships/tags" Target="../tags/tag73.xml"/><Relationship Id="rId12" Type="http://schemas.openxmlformats.org/officeDocument/2006/relationships/tags" Target="../tags/tag78.xml"/><Relationship Id="rId17" Type="http://schemas.openxmlformats.org/officeDocument/2006/relationships/slideLayout" Target="../slideLayouts/slideLayout2.xml"/><Relationship Id="rId2" Type="http://schemas.openxmlformats.org/officeDocument/2006/relationships/tags" Target="../tags/tag68.xml"/><Relationship Id="rId16" Type="http://schemas.openxmlformats.org/officeDocument/2006/relationships/tags" Target="../tags/tag82.xml"/><Relationship Id="rId1" Type="http://schemas.openxmlformats.org/officeDocument/2006/relationships/tags" Target="../tags/tag67.xml"/><Relationship Id="rId6" Type="http://schemas.openxmlformats.org/officeDocument/2006/relationships/tags" Target="../tags/tag72.xml"/><Relationship Id="rId11" Type="http://schemas.openxmlformats.org/officeDocument/2006/relationships/tags" Target="../tags/tag77.xml"/><Relationship Id="rId5" Type="http://schemas.openxmlformats.org/officeDocument/2006/relationships/tags" Target="../tags/tag71.xml"/><Relationship Id="rId15" Type="http://schemas.openxmlformats.org/officeDocument/2006/relationships/tags" Target="../tags/tag81.xml"/><Relationship Id="rId10" Type="http://schemas.openxmlformats.org/officeDocument/2006/relationships/tags" Target="../tags/tag76.xml"/><Relationship Id="rId4" Type="http://schemas.openxmlformats.org/officeDocument/2006/relationships/tags" Target="../tags/tag70.xml"/><Relationship Id="rId9" Type="http://schemas.openxmlformats.org/officeDocument/2006/relationships/tags" Target="../tags/tag75.xml"/><Relationship Id="rId14" Type="http://schemas.openxmlformats.org/officeDocument/2006/relationships/tags" Target="../tags/tag80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90.xml"/><Relationship Id="rId13" Type="http://schemas.openxmlformats.org/officeDocument/2006/relationships/tags" Target="../tags/tag95.xml"/><Relationship Id="rId18" Type="http://schemas.openxmlformats.org/officeDocument/2006/relationships/image" Target="../media/image1.tmp"/><Relationship Id="rId3" Type="http://schemas.openxmlformats.org/officeDocument/2006/relationships/tags" Target="../tags/tag85.xml"/><Relationship Id="rId7" Type="http://schemas.openxmlformats.org/officeDocument/2006/relationships/tags" Target="../tags/tag89.xml"/><Relationship Id="rId12" Type="http://schemas.openxmlformats.org/officeDocument/2006/relationships/tags" Target="../tags/tag94.xml"/><Relationship Id="rId17" Type="http://schemas.openxmlformats.org/officeDocument/2006/relationships/slideLayout" Target="../slideLayouts/slideLayout2.xml"/><Relationship Id="rId2" Type="http://schemas.openxmlformats.org/officeDocument/2006/relationships/tags" Target="../tags/tag84.xml"/><Relationship Id="rId16" Type="http://schemas.openxmlformats.org/officeDocument/2006/relationships/tags" Target="../tags/tag98.xml"/><Relationship Id="rId1" Type="http://schemas.openxmlformats.org/officeDocument/2006/relationships/tags" Target="../tags/tag83.xml"/><Relationship Id="rId6" Type="http://schemas.openxmlformats.org/officeDocument/2006/relationships/tags" Target="../tags/tag88.xml"/><Relationship Id="rId11" Type="http://schemas.openxmlformats.org/officeDocument/2006/relationships/tags" Target="../tags/tag93.xml"/><Relationship Id="rId5" Type="http://schemas.openxmlformats.org/officeDocument/2006/relationships/tags" Target="../tags/tag87.xml"/><Relationship Id="rId15" Type="http://schemas.openxmlformats.org/officeDocument/2006/relationships/tags" Target="../tags/tag97.xml"/><Relationship Id="rId10" Type="http://schemas.openxmlformats.org/officeDocument/2006/relationships/tags" Target="../tags/tag92.xml"/><Relationship Id="rId4" Type="http://schemas.openxmlformats.org/officeDocument/2006/relationships/tags" Target="../tags/tag86.xml"/><Relationship Id="rId9" Type="http://schemas.openxmlformats.org/officeDocument/2006/relationships/tags" Target="../tags/tag91.xml"/><Relationship Id="rId14" Type="http://schemas.openxmlformats.org/officeDocument/2006/relationships/tags" Target="../tags/tag9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106.xml"/><Relationship Id="rId13" Type="http://schemas.openxmlformats.org/officeDocument/2006/relationships/tags" Target="../tags/tag111.xml"/><Relationship Id="rId18" Type="http://schemas.openxmlformats.org/officeDocument/2006/relationships/tags" Target="../tags/tag116.xml"/><Relationship Id="rId26" Type="http://schemas.openxmlformats.org/officeDocument/2006/relationships/tags" Target="../tags/tag124.xml"/><Relationship Id="rId3" Type="http://schemas.openxmlformats.org/officeDocument/2006/relationships/tags" Target="../tags/tag101.xml"/><Relationship Id="rId21" Type="http://schemas.openxmlformats.org/officeDocument/2006/relationships/tags" Target="../tags/tag119.xml"/><Relationship Id="rId7" Type="http://schemas.openxmlformats.org/officeDocument/2006/relationships/tags" Target="../tags/tag105.xml"/><Relationship Id="rId12" Type="http://schemas.openxmlformats.org/officeDocument/2006/relationships/tags" Target="../tags/tag110.xml"/><Relationship Id="rId17" Type="http://schemas.openxmlformats.org/officeDocument/2006/relationships/tags" Target="../tags/tag115.xml"/><Relationship Id="rId25" Type="http://schemas.openxmlformats.org/officeDocument/2006/relationships/tags" Target="../tags/tag123.xml"/><Relationship Id="rId2" Type="http://schemas.openxmlformats.org/officeDocument/2006/relationships/tags" Target="../tags/tag100.xml"/><Relationship Id="rId16" Type="http://schemas.openxmlformats.org/officeDocument/2006/relationships/tags" Target="../tags/tag114.xml"/><Relationship Id="rId20" Type="http://schemas.openxmlformats.org/officeDocument/2006/relationships/tags" Target="../tags/tag118.xml"/><Relationship Id="rId1" Type="http://schemas.openxmlformats.org/officeDocument/2006/relationships/tags" Target="../tags/tag99.xml"/><Relationship Id="rId6" Type="http://schemas.openxmlformats.org/officeDocument/2006/relationships/tags" Target="../tags/tag104.xml"/><Relationship Id="rId11" Type="http://schemas.openxmlformats.org/officeDocument/2006/relationships/tags" Target="../tags/tag109.xml"/><Relationship Id="rId24" Type="http://schemas.openxmlformats.org/officeDocument/2006/relationships/tags" Target="../tags/tag122.xml"/><Relationship Id="rId5" Type="http://schemas.openxmlformats.org/officeDocument/2006/relationships/tags" Target="../tags/tag103.xml"/><Relationship Id="rId15" Type="http://schemas.openxmlformats.org/officeDocument/2006/relationships/tags" Target="../tags/tag113.xml"/><Relationship Id="rId23" Type="http://schemas.openxmlformats.org/officeDocument/2006/relationships/tags" Target="../tags/tag121.xml"/><Relationship Id="rId28" Type="http://schemas.openxmlformats.org/officeDocument/2006/relationships/image" Target="../media/image1.tmp"/><Relationship Id="rId10" Type="http://schemas.openxmlformats.org/officeDocument/2006/relationships/tags" Target="../tags/tag108.xml"/><Relationship Id="rId19" Type="http://schemas.openxmlformats.org/officeDocument/2006/relationships/tags" Target="../tags/tag117.xml"/><Relationship Id="rId4" Type="http://schemas.openxmlformats.org/officeDocument/2006/relationships/tags" Target="../tags/tag102.xml"/><Relationship Id="rId9" Type="http://schemas.openxmlformats.org/officeDocument/2006/relationships/tags" Target="../tags/tag107.xml"/><Relationship Id="rId14" Type="http://schemas.openxmlformats.org/officeDocument/2006/relationships/tags" Target="../tags/tag112.xml"/><Relationship Id="rId22" Type="http://schemas.openxmlformats.org/officeDocument/2006/relationships/tags" Target="../tags/tag120.xml"/><Relationship Id="rId27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132.xml"/><Relationship Id="rId13" Type="http://schemas.openxmlformats.org/officeDocument/2006/relationships/tags" Target="../tags/tag137.xml"/><Relationship Id="rId18" Type="http://schemas.openxmlformats.org/officeDocument/2006/relationships/image" Target="../media/image1.tmp"/><Relationship Id="rId3" Type="http://schemas.openxmlformats.org/officeDocument/2006/relationships/tags" Target="../tags/tag127.xml"/><Relationship Id="rId7" Type="http://schemas.openxmlformats.org/officeDocument/2006/relationships/tags" Target="../tags/tag131.xml"/><Relationship Id="rId12" Type="http://schemas.openxmlformats.org/officeDocument/2006/relationships/tags" Target="../tags/tag136.xml"/><Relationship Id="rId17" Type="http://schemas.openxmlformats.org/officeDocument/2006/relationships/slideLayout" Target="../slideLayouts/slideLayout2.xml"/><Relationship Id="rId2" Type="http://schemas.openxmlformats.org/officeDocument/2006/relationships/tags" Target="../tags/tag126.xml"/><Relationship Id="rId16" Type="http://schemas.openxmlformats.org/officeDocument/2006/relationships/tags" Target="../tags/tag140.xml"/><Relationship Id="rId1" Type="http://schemas.openxmlformats.org/officeDocument/2006/relationships/tags" Target="../tags/tag125.xml"/><Relationship Id="rId6" Type="http://schemas.openxmlformats.org/officeDocument/2006/relationships/tags" Target="../tags/tag130.xml"/><Relationship Id="rId11" Type="http://schemas.openxmlformats.org/officeDocument/2006/relationships/tags" Target="../tags/tag135.xml"/><Relationship Id="rId5" Type="http://schemas.openxmlformats.org/officeDocument/2006/relationships/tags" Target="../tags/tag129.xml"/><Relationship Id="rId15" Type="http://schemas.openxmlformats.org/officeDocument/2006/relationships/tags" Target="../tags/tag139.xml"/><Relationship Id="rId10" Type="http://schemas.openxmlformats.org/officeDocument/2006/relationships/tags" Target="../tags/tag134.xml"/><Relationship Id="rId4" Type="http://schemas.openxmlformats.org/officeDocument/2006/relationships/tags" Target="../tags/tag128.xml"/><Relationship Id="rId9" Type="http://schemas.openxmlformats.org/officeDocument/2006/relationships/tags" Target="../tags/tag133.xml"/><Relationship Id="rId14" Type="http://schemas.openxmlformats.org/officeDocument/2006/relationships/tags" Target="../tags/tag13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思源黑体 Bold" panose="020B0800000000000000" pitchFamily="34" charset="-122"/>
                <a:ea typeface="思源黑体 Bold" panose="020B0800000000000000" pitchFamily="34" charset="-122"/>
              </a:rPr>
              <a:t>作业</a:t>
            </a:r>
            <a:r>
              <a:rPr lang="en-US" altLang="zh-CN" dirty="0">
                <a:latin typeface="思源黑体 Bold" panose="020B0800000000000000" pitchFamily="34" charset="-122"/>
                <a:ea typeface="思源黑体 Bold" panose="020B0800000000000000" pitchFamily="34" charset="-122"/>
              </a:rPr>
              <a:t>-</a:t>
            </a:r>
            <a:r>
              <a:rPr lang="zh-CN" altLang="en-US" dirty="0">
                <a:latin typeface="思源黑体 Bold" panose="020B0800000000000000" pitchFamily="34" charset="-122"/>
                <a:ea typeface="思源黑体 Bold" panose="020B0800000000000000" pitchFamily="34" charset="-122"/>
              </a:rPr>
              <a:t>绪论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27000" y="7874000"/>
            <a:ext cx="5461000" cy="101600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</a:ln>
        </p:spPr>
        <p:txBody>
          <a:bodyPr vert="horz" wrap="square" rtlCol="0" anchor="ctr">
            <a:noAutofit/>
          </a:bodyPr>
          <a:lstStyle/>
          <a:p>
            <a:r>
              <a:rPr lang="zh-CN" altLang="en-US" sz="2000">
                <a:solidFill>
                  <a:srgbClr val="FF0000"/>
                </a:solidFill>
              </a:rPr>
              <a:t>*此封面页请勿删除，删除后将无法上传至试卷库，添加菜单栏任意题型即可制作试卷。本提示将在上传时自动隐藏。</a:t>
            </a: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1841500" y="5842000"/>
            <a:ext cx="2032000" cy="50800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 anchorCtr="1">
            <a:noAutofit/>
          </a:bodyPr>
          <a:lstStyle/>
          <a:p>
            <a:r>
              <a:rPr lang="zh-CN" altLang="en-US" sz="2000" dirty="0">
                <a:solidFill>
                  <a:srgbClr val="000000"/>
                </a:solidFill>
                <a:latin typeface="思源黑体 Bold" panose="020B0800000000000000" pitchFamily="34" charset="-122"/>
                <a:ea typeface="思源黑体 Bold" panose="020B0800000000000000" pitchFamily="34" charset="-122"/>
              </a:rPr>
              <a:t>总分</a:t>
            </a:r>
            <a:r>
              <a:rPr lang="en-US" altLang="zh-CN" sz="2000" dirty="0">
                <a:solidFill>
                  <a:srgbClr val="000000"/>
                </a:solidFill>
                <a:latin typeface="思源黑体 Bold" panose="020B0800000000000000" pitchFamily="34" charset="-122"/>
                <a:ea typeface="思源黑体 Bold" panose="020B0800000000000000" pitchFamily="34" charset="-122"/>
              </a:rPr>
              <a:t>: 100</a:t>
            </a:r>
            <a:endParaRPr lang="zh-CN" altLang="en-US" sz="2000" dirty="0">
              <a:solidFill>
                <a:srgbClr val="000000"/>
              </a:solidFill>
              <a:latin typeface="思源黑体 Bold" panose="020B0800000000000000" pitchFamily="34" charset="-122"/>
              <a:ea typeface="思源黑体 Bold" panose="020B0800000000000000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839628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>
            <p:custDataLst>
              <p:tags r:id="rId2"/>
            </p:custDataLst>
          </p:nvPr>
        </p:nvSpPr>
        <p:spPr>
          <a:xfrm>
            <a:off x="571500" y="1162050"/>
            <a:ext cx="4378960" cy="167640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9.“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一个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Java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源文件中可以有多个类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,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但只能有一个类是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public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的。”是否正确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( )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。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(10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分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)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3"/>
            </p:custDataLst>
          </p:nvPr>
        </p:nvSpPr>
        <p:spPr>
          <a:xfrm>
            <a:off x="1143000" y="3899535"/>
            <a:ext cx="9417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正确</a:t>
            </a:r>
          </a:p>
        </p:txBody>
      </p:sp>
      <p:sp>
        <p:nvSpPr>
          <p:cNvPr id="10" name="椭圆 9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539496" y="3869055"/>
            <a:ext cx="548640" cy="548640"/>
          </a:xfrm>
          <a:prstGeom prst="ellipse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A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5"/>
            </p:custDataLst>
          </p:nvPr>
        </p:nvSpPr>
        <p:spPr>
          <a:xfrm>
            <a:off x="1143000" y="6185535"/>
            <a:ext cx="9417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错误</a:t>
            </a:r>
          </a:p>
        </p:txBody>
      </p:sp>
      <p:sp>
        <p:nvSpPr>
          <p:cNvPr id="12" name="椭圆 11"/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539496" y="61550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B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grpSp>
        <p:nvGrpSpPr>
          <p:cNvPr id="7" name="组合 6"/>
          <p:cNvGrpSpPr/>
          <p:nvPr>
            <p:custDataLst>
              <p:tags r:id="rId7"/>
            </p:custDataLst>
          </p:nvPr>
        </p:nvGrpSpPr>
        <p:grpSpPr>
          <a:xfrm>
            <a:off x="0" y="0"/>
            <a:ext cx="5715000" cy="635000"/>
            <a:chOff x="0" y="0"/>
            <a:chExt cx="5715000" cy="635000"/>
          </a:xfrm>
        </p:grpSpPr>
        <p:sp>
          <p:nvSpPr>
            <p:cNvPr id="3" name="TitleBackground"/>
            <p:cNvSpPr/>
            <p:nvPr>
              <p:custDataLst>
                <p:tags r:id="rId9"/>
              </p:custDataLst>
            </p:nvPr>
          </p:nvSpPr>
          <p:spPr>
            <a:xfrm>
              <a:off x="0" y="0"/>
              <a:ext cx="5715000" cy="635000"/>
            </a:xfrm>
            <a:prstGeom prst="rect">
              <a:avLst/>
            </a:prstGeom>
            <a:solidFill>
              <a:srgbClr val="F6F7F8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ColorBlock"/>
            <p:cNvSpPr/>
            <p:nvPr>
              <p:custDataLst>
                <p:tags r:id="rId10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TypeText"/>
            <p:cNvSpPr txBox="1"/>
            <p:nvPr>
              <p:custDataLst>
                <p:tags r:id="rId11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单选题</a:t>
              </a:r>
            </a:p>
          </p:txBody>
        </p:sp>
        <p:sp>
          <p:nvSpPr>
            <p:cNvPr id="6" name="TipText"/>
            <p:cNvSpPr txBox="1"/>
            <p:nvPr>
              <p:custDataLst>
                <p:tags r:id="rId12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10</a:t>
              </a:r>
              <a:r>
                <a:rPr lang="zh-CN" altLang="en-US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</a:p>
          </p:txBody>
        </p:sp>
      </p:grpSp>
      <p:pic>
        <p:nvPicPr>
          <p:cNvPr id="2" name="图片 1"/>
          <p:cNvPicPr>
            <a:picLocks/>
          </p:cNvPicPr>
          <p:nvPr>
            <p:custDataLst>
              <p:tags r:id="rId8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095708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>
            <p:custDataLst>
              <p:tags r:id="rId2"/>
            </p:custDataLst>
          </p:nvPr>
        </p:nvSpPr>
        <p:spPr>
          <a:xfrm>
            <a:off x="571500" y="963930"/>
            <a:ext cx="4585653" cy="207264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10."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语句 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System.out.println(4+8+"Hello,world!"); 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的输出结果是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: 48Hello,world!"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是否正确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( )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。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(10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分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)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3"/>
            </p:custDataLst>
          </p:nvPr>
        </p:nvSpPr>
        <p:spPr>
          <a:xfrm>
            <a:off x="1143000" y="3899535"/>
            <a:ext cx="9417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正确</a:t>
            </a:r>
          </a:p>
        </p:txBody>
      </p:sp>
      <p:sp>
        <p:nvSpPr>
          <p:cNvPr id="10" name="椭圆 9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539496" y="38690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A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5"/>
            </p:custDataLst>
          </p:nvPr>
        </p:nvSpPr>
        <p:spPr>
          <a:xfrm>
            <a:off x="1143000" y="6185535"/>
            <a:ext cx="9417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错误</a:t>
            </a:r>
          </a:p>
        </p:txBody>
      </p:sp>
      <p:sp>
        <p:nvSpPr>
          <p:cNvPr id="12" name="椭圆 11"/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539496" y="6155055"/>
            <a:ext cx="548640" cy="548640"/>
          </a:xfrm>
          <a:prstGeom prst="ellipse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B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grpSp>
        <p:nvGrpSpPr>
          <p:cNvPr id="7" name="组合 6"/>
          <p:cNvGrpSpPr/>
          <p:nvPr>
            <p:custDataLst>
              <p:tags r:id="rId7"/>
            </p:custDataLst>
          </p:nvPr>
        </p:nvGrpSpPr>
        <p:grpSpPr>
          <a:xfrm>
            <a:off x="0" y="0"/>
            <a:ext cx="5715000" cy="635000"/>
            <a:chOff x="0" y="0"/>
            <a:chExt cx="5715000" cy="635000"/>
          </a:xfrm>
        </p:grpSpPr>
        <p:sp>
          <p:nvSpPr>
            <p:cNvPr id="3" name="TitleBackground"/>
            <p:cNvSpPr/>
            <p:nvPr>
              <p:custDataLst>
                <p:tags r:id="rId9"/>
              </p:custDataLst>
            </p:nvPr>
          </p:nvSpPr>
          <p:spPr>
            <a:xfrm>
              <a:off x="0" y="0"/>
              <a:ext cx="5715000" cy="635000"/>
            </a:xfrm>
            <a:prstGeom prst="rect">
              <a:avLst/>
            </a:prstGeom>
            <a:solidFill>
              <a:srgbClr val="F6F7F8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ColorBlock"/>
            <p:cNvSpPr/>
            <p:nvPr>
              <p:custDataLst>
                <p:tags r:id="rId10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TypeText"/>
            <p:cNvSpPr txBox="1"/>
            <p:nvPr>
              <p:custDataLst>
                <p:tags r:id="rId11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单选题</a:t>
              </a:r>
            </a:p>
          </p:txBody>
        </p:sp>
        <p:sp>
          <p:nvSpPr>
            <p:cNvPr id="6" name="TipText"/>
            <p:cNvSpPr txBox="1"/>
            <p:nvPr>
              <p:custDataLst>
                <p:tags r:id="rId12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10</a:t>
              </a:r>
              <a:r>
                <a:rPr lang="zh-CN" altLang="en-US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</a:p>
          </p:txBody>
        </p:sp>
      </p:grpSp>
      <p:pic>
        <p:nvPicPr>
          <p:cNvPr id="2" name="图片 1"/>
          <p:cNvPicPr>
            <a:picLocks/>
          </p:cNvPicPr>
          <p:nvPr>
            <p:custDataLst>
              <p:tags r:id="rId8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70441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>
            <p:custDataLst>
              <p:tags r:id="rId2"/>
            </p:custDataLst>
          </p:nvPr>
        </p:nvSpPr>
        <p:spPr>
          <a:xfrm>
            <a:off x="571500" y="1360170"/>
            <a:ext cx="4605655" cy="128016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1.</a:t>
            </a:r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编译</a:t>
            </a:r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Java</a:t>
            </a:r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源程序文件后将产生相应的可执行字节码文件</a:t>
            </a:r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,</a:t>
            </a:r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这些文件的扩展名为</a:t>
            </a:r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(  )</a:t>
            </a:r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。</a:t>
            </a:r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(10</a:t>
            </a:r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分</a:t>
            </a:r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)</a:t>
            </a:r>
            <a:endParaRPr lang="zh-CN" altLang="en-US" sz="26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0" name="文本框 9"/>
          <p:cNvSpPr txBox="1"/>
          <p:nvPr>
            <p:custDataLst>
              <p:tags r:id="rId3"/>
            </p:custDataLst>
          </p:nvPr>
        </p:nvSpPr>
        <p:spPr>
          <a:xfrm>
            <a:off x="1143000" y="3899535"/>
            <a:ext cx="819912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exe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1" name="椭圆 10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539496" y="38690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A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2" name="文本框 11"/>
          <p:cNvSpPr txBox="1"/>
          <p:nvPr>
            <p:custDataLst>
              <p:tags r:id="rId5"/>
            </p:custDataLst>
          </p:nvPr>
        </p:nvSpPr>
        <p:spPr>
          <a:xfrm>
            <a:off x="1143000" y="5042535"/>
            <a:ext cx="1021080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class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3" name="椭圆 12"/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539496" y="5012055"/>
            <a:ext cx="548640" cy="548640"/>
          </a:xfrm>
          <a:prstGeom prst="ellipse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B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4" name="文本框 13"/>
          <p:cNvSpPr txBox="1"/>
          <p:nvPr>
            <p:custDataLst>
              <p:tags r:id="rId7"/>
            </p:custDataLst>
          </p:nvPr>
        </p:nvSpPr>
        <p:spPr>
          <a:xfrm>
            <a:off x="1143000" y="6185535"/>
            <a:ext cx="901891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java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5" name="椭圆 14"/>
          <p:cNvSpPr>
            <a:spLocks noChangeAspect="1"/>
          </p:cNvSpPr>
          <p:nvPr>
            <p:custDataLst>
              <p:tags r:id="rId8"/>
            </p:custDataLst>
          </p:nvPr>
        </p:nvSpPr>
        <p:spPr>
          <a:xfrm>
            <a:off x="539496" y="61550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C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6" name="文本框 15"/>
          <p:cNvSpPr txBox="1"/>
          <p:nvPr>
            <p:custDataLst>
              <p:tags r:id="rId9"/>
            </p:custDataLst>
          </p:nvPr>
        </p:nvSpPr>
        <p:spPr>
          <a:xfrm>
            <a:off x="1143000" y="7328535"/>
            <a:ext cx="1003618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html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7" name="椭圆 16"/>
          <p:cNvSpPr>
            <a:spLocks noChangeAspect="1"/>
          </p:cNvSpPr>
          <p:nvPr>
            <p:custDataLst>
              <p:tags r:id="rId10"/>
            </p:custDataLst>
          </p:nvPr>
        </p:nvSpPr>
        <p:spPr>
          <a:xfrm>
            <a:off x="539496" y="72980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D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grpSp>
        <p:nvGrpSpPr>
          <p:cNvPr id="8" name="组合 7"/>
          <p:cNvGrpSpPr/>
          <p:nvPr>
            <p:custDataLst>
              <p:tags r:id="rId11"/>
            </p:custDataLst>
          </p:nvPr>
        </p:nvGrpSpPr>
        <p:grpSpPr>
          <a:xfrm>
            <a:off x="0" y="0"/>
            <a:ext cx="5715000" cy="635000"/>
            <a:chOff x="0" y="0"/>
            <a:chExt cx="5715000" cy="635000"/>
          </a:xfrm>
        </p:grpSpPr>
        <p:sp>
          <p:nvSpPr>
            <p:cNvPr id="4" name="TitleBackground"/>
            <p:cNvSpPr/>
            <p:nvPr>
              <p:custDataLst>
                <p:tags r:id="rId13"/>
              </p:custDataLst>
            </p:nvPr>
          </p:nvSpPr>
          <p:spPr>
            <a:xfrm>
              <a:off x="0" y="0"/>
              <a:ext cx="5715000" cy="635000"/>
            </a:xfrm>
            <a:prstGeom prst="rect">
              <a:avLst/>
            </a:prstGeom>
            <a:solidFill>
              <a:srgbClr val="F6F7F8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ColorBlock"/>
            <p:cNvSpPr/>
            <p:nvPr>
              <p:custDataLst>
                <p:tags r:id="rId14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TypeText"/>
            <p:cNvSpPr txBox="1"/>
            <p:nvPr>
              <p:custDataLst>
                <p:tags r:id="rId15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单选题</a:t>
              </a:r>
            </a:p>
          </p:txBody>
        </p:sp>
        <p:sp>
          <p:nvSpPr>
            <p:cNvPr id="7" name="TipText"/>
            <p:cNvSpPr txBox="1"/>
            <p:nvPr>
              <p:custDataLst>
                <p:tags r:id="rId16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10</a:t>
              </a:r>
              <a:r>
                <a:rPr lang="zh-CN" altLang="en-US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</a:p>
          </p:txBody>
        </p:sp>
      </p:grpSp>
      <p:pic>
        <p:nvPicPr>
          <p:cNvPr id="3" name="图片 2"/>
          <p:cNvPicPr>
            <a:picLocks/>
          </p:cNvPicPr>
          <p:nvPr>
            <p:custDataLst>
              <p:tags r:id="rId12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9023370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>
            <p:custDataLst>
              <p:tags r:id="rId2"/>
            </p:custDataLst>
          </p:nvPr>
        </p:nvSpPr>
        <p:spPr>
          <a:xfrm>
            <a:off x="571500" y="1558290"/>
            <a:ext cx="4831017" cy="88392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2. 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编译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Java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源代码的命令是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( )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。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(10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分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)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3"/>
            </p:custDataLst>
          </p:nvPr>
        </p:nvSpPr>
        <p:spPr>
          <a:xfrm>
            <a:off x="1143000" y="3899535"/>
            <a:ext cx="1519873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java.exe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0" name="椭圆 9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539496" y="38690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A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5"/>
            </p:custDataLst>
          </p:nvPr>
        </p:nvSpPr>
        <p:spPr>
          <a:xfrm>
            <a:off x="1143000" y="5042535"/>
            <a:ext cx="2105660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javadoc.exe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2" name="椭圆 11"/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539496" y="50120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B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3" name="文本框 12"/>
          <p:cNvSpPr txBox="1"/>
          <p:nvPr>
            <p:custDataLst>
              <p:tags r:id="rId7"/>
            </p:custDataLst>
          </p:nvPr>
        </p:nvSpPr>
        <p:spPr>
          <a:xfrm>
            <a:off x="1143000" y="6185535"/>
            <a:ext cx="1684973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javac.exe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4" name="椭圆 13"/>
          <p:cNvSpPr>
            <a:spLocks noChangeAspect="1"/>
          </p:cNvSpPr>
          <p:nvPr>
            <p:custDataLst>
              <p:tags r:id="rId8"/>
            </p:custDataLst>
          </p:nvPr>
        </p:nvSpPr>
        <p:spPr>
          <a:xfrm>
            <a:off x="539496" y="6155055"/>
            <a:ext cx="548640" cy="548640"/>
          </a:xfrm>
          <a:prstGeom prst="ellipse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C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5" name="文本框 14"/>
          <p:cNvSpPr txBox="1"/>
          <p:nvPr>
            <p:custDataLst>
              <p:tags r:id="rId9"/>
            </p:custDataLst>
          </p:nvPr>
        </p:nvSpPr>
        <p:spPr>
          <a:xfrm>
            <a:off x="1143000" y="7328535"/>
            <a:ext cx="1266508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jar.exe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6" name="椭圆 15"/>
          <p:cNvSpPr>
            <a:spLocks noChangeAspect="1"/>
          </p:cNvSpPr>
          <p:nvPr>
            <p:custDataLst>
              <p:tags r:id="rId10"/>
            </p:custDataLst>
          </p:nvPr>
        </p:nvSpPr>
        <p:spPr>
          <a:xfrm>
            <a:off x="539496" y="72980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D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grpSp>
        <p:nvGrpSpPr>
          <p:cNvPr id="7" name="组合 6"/>
          <p:cNvGrpSpPr/>
          <p:nvPr>
            <p:custDataLst>
              <p:tags r:id="rId11"/>
            </p:custDataLst>
          </p:nvPr>
        </p:nvGrpSpPr>
        <p:grpSpPr>
          <a:xfrm>
            <a:off x="0" y="0"/>
            <a:ext cx="5715000" cy="635000"/>
            <a:chOff x="0" y="0"/>
            <a:chExt cx="5715000" cy="635000"/>
          </a:xfrm>
        </p:grpSpPr>
        <p:sp>
          <p:nvSpPr>
            <p:cNvPr id="3" name="TitleBackground"/>
            <p:cNvSpPr/>
            <p:nvPr>
              <p:custDataLst>
                <p:tags r:id="rId13"/>
              </p:custDataLst>
            </p:nvPr>
          </p:nvSpPr>
          <p:spPr>
            <a:xfrm>
              <a:off x="0" y="0"/>
              <a:ext cx="5715000" cy="635000"/>
            </a:xfrm>
            <a:prstGeom prst="rect">
              <a:avLst/>
            </a:prstGeom>
            <a:solidFill>
              <a:srgbClr val="F6F7F8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ColorBlock"/>
            <p:cNvSpPr/>
            <p:nvPr>
              <p:custDataLst>
                <p:tags r:id="rId14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TypeText"/>
            <p:cNvSpPr txBox="1"/>
            <p:nvPr>
              <p:custDataLst>
                <p:tags r:id="rId15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单选题</a:t>
              </a:r>
            </a:p>
          </p:txBody>
        </p:sp>
        <p:sp>
          <p:nvSpPr>
            <p:cNvPr id="6" name="TipText"/>
            <p:cNvSpPr txBox="1"/>
            <p:nvPr>
              <p:custDataLst>
                <p:tags r:id="rId16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10</a:t>
              </a:r>
              <a:r>
                <a:rPr lang="zh-CN" altLang="en-US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</a:p>
          </p:txBody>
        </p:sp>
      </p:grpSp>
      <p:pic>
        <p:nvPicPr>
          <p:cNvPr id="2" name="图片 1"/>
          <p:cNvPicPr>
            <a:picLocks/>
          </p:cNvPicPr>
          <p:nvPr>
            <p:custDataLst>
              <p:tags r:id="rId12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548103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>
            <p:custDataLst>
              <p:tags r:id="rId2"/>
            </p:custDataLst>
          </p:nvPr>
        </p:nvSpPr>
        <p:spPr>
          <a:xfrm>
            <a:off x="571500" y="1558290"/>
            <a:ext cx="4242118" cy="88392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3.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以下说法正确的是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( )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。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(10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分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)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3"/>
            </p:custDataLst>
          </p:nvPr>
        </p:nvSpPr>
        <p:spPr>
          <a:xfrm>
            <a:off x="1143000" y="3714750"/>
            <a:ext cx="3891217" cy="800219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n-US" altLang="zh-CN" sz="23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Java</a:t>
            </a:r>
            <a:r>
              <a:rPr lang="zh-CN" altLang="en-US" sz="23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是不区分大小写的</a:t>
            </a:r>
            <a:r>
              <a:rPr lang="en-US" altLang="zh-CN" sz="23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,</a:t>
            </a:r>
            <a:r>
              <a:rPr lang="zh-CN" altLang="en-US" sz="23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源文件名与程序类名不允许相同。</a:t>
            </a:r>
          </a:p>
        </p:txBody>
      </p:sp>
      <p:sp>
        <p:nvSpPr>
          <p:cNvPr id="10" name="椭圆 9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539496" y="38690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A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5"/>
            </p:custDataLst>
          </p:nvPr>
        </p:nvSpPr>
        <p:spPr>
          <a:xfrm>
            <a:off x="1143000" y="4857750"/>
            <a:ext cx="3811842" cy="88392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Java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语言以函数为程序的基本单位。</a:t>
            </a:r>
          </a:p>
        </p:txBody>
      </p:sp>
      <p:sp>
        <p:nvSpPr>
          <p:cNvPr id="12" name="椭圆 11"/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539496" y="50120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B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3" name="文本框 12"/>
          <p:cNvSpPr txBox="1"/>
          <p:nvPr>
            <p:custDataLst>
              <p:tags r:id="rId7"/>
            </p:custDataLst>
          </p:nvPr>
        </p:nvSpPr>
        <p:spPr>
          <a:xfrm>
            <a:off x="1143000" y="6000750"/>
            <a:ext cx="3767455" cy="88392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以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//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符号开始的为多行注释语句。</a:t>
            </a:r>
          </a:p>
        </p:txBody>
      </p:sp>
      <p:sp>
        <p:nvSpPr>
          <p:cNvPr id="14" name="椭圆 13"/>
          <p:cNvSpPr>
            <a:spLocks noChangeAspect="1"/>
          </p:cNvSpPr>
          <p:nvPr>
            <p:custDataLst>
              <p:tags r:id="rId8"/>
            </p:custDataLst>
          </p:nvPr>
        </p:nvSpPr>
        <p:spPr>
          <a:xfrm>
            <a:off x="539496" y="61550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C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5" name="文本框 14"/>
          <p:cNvSpPr txBox="1"/>
          <p:nvPr>
            <p:custDataLst>
              <p:tags r:id="rId9"/>
            </p:custDataLst>
          </p:nvPr>
        </p:nvSpPr>
        <p:spPr>
          <a:xfrm>
            <a:off x="1143000" y="7143750"/>
            <a:ext cx="3811842" cy="88392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一个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Java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源文件可能编译出多个字节码文件。</a:t>
            </a:r>
          </a:p>
        </p:txBody>
      </p:sp>
      <p:sp>
        <p:nvSpPr>
          <p:cNvPr id="16" name="椭圆 15"/>
          <p:cNvSpPr>
            <a:spLocks noChangeAspect="1"/>
          </p:cNvSpPr>
          <p:nvPr>
            <p:custDataLst>
              <p:tags r:id="rId10"/>
            </p:custDataLst>
          </p:nvPr>
        </p:nvSpPr>
        <p:spPr>
          <a:xfrm>
            <a:off x="539496" y="7298055"/>
            <a:ext cx="548640" cy="548640"/>
          </a:xfrm>
          <a:prstGeom prst="ellipse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D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grpSp>
        <p:nvGrpSpPr>
          <p:cNvPr id="7" name="组合 6"/>
          <p:cNvGrpSpPr/>
          <p:nvPr>
            <p:custDataLst>
              <p:tags r:id="rId11"/>
            </p:custDataLst>
          </p:nvPr>
        </p:nvGrpSpPr>
        <p:grpSpPr>
          <a:xfrm>
            <a:off x="0" y="0"/>
            <a:ext cx="5715000" cy="635000"/>
            <a:chOff x="0" y="0"/>
            <a:chExt cx="5715000" cy="635000"/>
          </a:xfrm>
        </p:grpSpPr>
        <p:sp>
          <p:nvSpPr>
            <p:cNvPr id="3" name="TitleBackground"/>
            <p:cNvSpPr/>
            <p:nvPr>
              <p:custDataLst>
                <p:tags r:id="rId13"/>
              </p:custDataLst>
            </p:nvPr>
          </p:nvSpPr>
          <p:spPr>
            <a:xfrm>
              <a:off x="0" y="0"/>
              <a:ext cx="5715000" cy="635000"/>
            </a:xfrm>
            <a:prstGeom prst="rect">
              <a:avLst/>
            </a:prstGeom>
            <a:solidFill>
              <a:srgbClr val="F6F7F8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ColorBlock"/>
            <p:cNvSpPr/>
            <p:nvPr>
              <p:custDataLst>
                <p:tags r:id="rId14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TypeText"/>
            <p:cNvSpPr txBox="1"/>
            <p:nvPr>
              <p:custDataLst>
                <p:tags r:id="rId15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单选题</a:t>
              </a:r>
            </a:p>
          </p:txBody>
        </p:sp>
        <p:sp>
          <p:nvSpPr>
            <p:cNvPr id="6" name="TipText"/>
            <p:cNvSpPr txBox="1"/>
            <p:nvPr>
              <p:custDataLst>
                <p:tags r:id="rId16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10</a:t>
              </a:r>
              <a:r>
                <a:rPr lang="zh-CN" altLang="en-US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</a:p>
          </p:txBody>
        </p:sp>
      </p:grpSp>
      <p:pic>
        <p:nvPicPr>
          <p:cNvPr id="2" name="图片 1"/>
          <p:cNvPicPr>
            <a:picLocks/>
          </p:cNvPicPr>
          <p:nvPr>
            <p:custDataLst>
              <p:tags r:id="rId12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9334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>
            <p:custDataLst>
              <p:tags r:id="rId2"/>
            </p:custDataLst>
          </p:nvPr>
        </p:nvSpPr>
        <p:spPr>
          <a:xfrm>
            <a:off x="571500" y="1162050"/>
            <a:ext cx="4415092" cy="167640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4.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一个合法的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Java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源程序中定义了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4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个类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,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其中属性为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public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的类可能有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( )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个。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(10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分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)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3"/>
            </p:custDataLst>
          </p:nvPr>
        </p:nvSpPr>
        <p:spPr>
          <a:xfrm>
            <a:off x="1143000" y="3899535"/>
            <a:ext cx="474980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1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0" name="椭圆 9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539496" y="3869055"/>
            <a:ext cx="548640" cy="548640"/>
          </a:xfrm>
          <a:prstGeom prst="ellipse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A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5"/>
            </p:custDataLst>
          </p:nvPr>
        </p:nvSpPr>
        <p:spPr>
          <a:xfrm>
            <a:off x="1143000" y="5042535"/>
            <a:ext cx="474980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2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2" name="椭圆 11"/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539496" y="50120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B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3" name="文本框 12"/>
          <p:cNvSpPr txBox="1"/>
          <p:nvPr>
            <p:custDataLst>
              <p:tags r:id="rId7"/>
            </p:custDataLst>
          </p:nvPr>
        </p:nvSpPr>
        <p:spPr>
          <a:xfrm>
            <a:off x="1143000" y="6185535"/>
            <a:ext cx="474980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3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4" name="椭圆 13"/>
          <p:cNvSpPr>
            <a:spLocks noChangeAspect="1"/>
          </p:cNvSpPr>
          <p:nvPr>
            <p:custDataLst>
              <p:tags r:id="rId8"/>
            </p:custDataLst>
          </p:nvPr>
        </p:nvSpPr>
        <p:spPr>
          <a:xfrm>
            <a:off x="539496" y="61550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C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5" name="文本框 14"/>
          <p:cNvSpPr txBox="1"/>
          <p:nvPr>
            <p:custDataLst>
              <p:tags r:id="rId9"/>
            </p:custDataLst>
          </p:nvPr>
        </p:nvSpPr>
        <p:spPr>
          <a:xfrm>
            <a:off x="1143000" y="7328535"/>
            <a:ext cx="474980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4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6" name="椭圆 15"/>
          <p:cNvSpPr>
            <a:spLocks noChangeAspect="1"/>
          </p:cNvSpPr>
          <p:nvPr>
            <p:custDataLst>
              <p:tags r:id="rId10"/>
            </p:custDataLst>
          </p:nvPr>
        </p:nvSpPr>
        <p:spPr>
          <a:xfrm>
            <a:off x="539496" y="72980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D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grpSp>
        <p:nvGrpSpPr>
          <p:cNvPr id="7" name="组合 6"/>
          <p:cNvGrpSpPr/>
          <p:nvPr>
            <p:custDataLst>
              <p:tags r:id="rId11"/>
            </p:custDataLst>
          </p:nvPr>
        </p:nvGrpSpPr>
        <p:grpSpPr>
          <a:xfrm>
            <a:off x="0" y="0"/>
            <a:ext cx="5715000" cy="635000"/>
            <a:chOff x="0" y="0"/>
            <a:chExt cx="5715000" cy="635000"/>
          </a:xfrm>
        </p:grpSpPr>
        <p:sp>
          <p:nvSpPr>
            <p:cNvPr id="3" name="TitleBackground"/>
            <p:cNvSpPr/>
            <p:nvPr>
              <p:custDataLst>
                <p:tags r:id="rId13"/>
              </p:custDataLst>
            </p:nvPr>
          </p:nvSpPr>
          <p:spPr>
            <a:xfrm>
              <a:off x="0" y="0"/>
              <a:ext cx="5715000" cy="635000"/>
            </a:xfrm>
            <a:prstGeom prst="rect">
              <a:avLst/>
            </a:prstGeom>
            <a:solidFill>
              <a:srgbClr val="F6F7F8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ColorBlock"/>
            <p:cNvSpPr/>
            <p:nvPr>
              <p:custDataLst>
                <p:tags r:id="rId14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TypeText"/>
            <p:cNvSpPr txBox="1"/>
            <p:nvPr>
              <p:custDataLst>
                <p:tags r:id="rId15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单选题</a:t>
              </a:r>
            </a:p>
          </p:txBody>
        </p:sp>
        <p:sp>
          <p:nvSpPr>
            <p:cNvPr id="6" name="TipText"/>
            <p:cNvSpPr txBox="1"/>
            <p:nvPr>
              <p:custDataLst>
                <p:tags r:id="rId16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10</a:t>
              </a:r>
              <a:r>
                <a:rPr lang="zh-CN" altLang="en-US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</a:p>
          </p:txBody>
        </p:sp>
      </p:grpSp>
      <p:pic>
        <p:nvPicPr>
          <p:cNvPr id="2" name="图片 1"/>
          <p:cNvPicPr>
            <a:picLocks/>
          </p:cNvPicPr>
          <p:nvPr>
            <p:custDataLst>
              <p:tags r:id="rId12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677718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>
            <p:custDataLst>
              <p:tags r:id="rId2"/>
            </p:custDataLst>
          </p:nvPr>
        </p:nvSpPr>
        <p:spPr>
          <a:xfrm>
            <a:off x="571500" y="1558290"/>
            <a:ext cx="4335780" cy="88392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5.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使用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Java HelloWorld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将什么文件载入内存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?( )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。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(10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分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)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3"/>
            </p:custDataLst>
          </p:nvPr>
        </p:nvSpPr>
        <p:spPr>
          <a:xfrm>
            <a:off x="1143000" y="3899535"/>
            <a:ext cx="2769743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HelloWorld.java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0" name="椭圆 9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539496" y="38690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A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5"/>
            </p:custDataLst>
          </p:nvPr>
        </p:nvSpPr>
        <p:spPr>
          <a:xfrm>
            <a:off x="1143000" y="5042535"/>
            <a:ext cx="2888933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HelloWorld.class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2" name="椭圆 11"/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539496" y="5012055"/>
            <a:ext cx="548640" cy="548640"/>
          </a:xfrm>
          <a:prstGeom prst="ellipse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B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3" name="文本框 12"/>
          <p:cNvSpPr txBox="1"/>
          <p:nvPr>
            <p:custDataLst>
              <p:tags r:id="rId7"/>
            </p:custDataLst>
          </p:nvPr>
        </p:nvSpPr>
        <p:spPr>
          <a:xfrm>
            <a:off x="1143000" y="6185535"/>
            <a:ext cx="2069783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HelloWorld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4" name="椭圆 13"/>
          <p:cNvSpPr>
            <a:spLocks noChangeAspect="1"/>
          </p:cNvSpPr>
          <p:nvPr>
            <p:custDataLst>
              <p:tags r:id="rId8"/>
            </p:custDataLst>
          </p:nvPr>
        </p:nvSpPr>
        <p:spPr>
          <a:xfrm>
            <a:off x="539496" y="61550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C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5" name="文本框 14"/>
          <p:cNvSpPr txBox="1"/>
          <p:nvPr>
            <p:custDataLst>
              <p:tags r:id="rId9"/>
            </p:custDataLst>
          </p:nvPr>
        </p:nvSpPr>
        <p:spPr>
          <a:xfrm>
            <a:off x="1143000" y="7328535"/>
            <a:ext cx="268776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HelloWorld.exe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6" name="椭圆 15"/>
          <p:cNvSpPr>
            <a:spLocks noChangeAspect="1"/>
          </p:cNvSpPr>
          <p:nvPr>
            <p:custDataLst>
              <p:tags r:id="rId10"/>
            </p:custDataLst>
          </p:nvPr>
        </p:nvSpPr>
        <p:spPr>
          <a:xfrm>
            <a:off x="539496" y="72980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D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grpSp>
        <p:nvGrpSpPr>
          <p:cNvPr id="7" name="组合 6"/>
          <p:cNvGrpSpPr/>
          <p:nvPr>
            <p:custDataLst>
              <p:tags r:id="rId11"/>
            </p:custDataLst>
          </p:nvPr>
        </p:nvGrpSpPr>
        <p:grpSpPr>
          <a:xfrm>
            <a:off x="0" y="0"/>
            <a:ext cx="5715000" cy="635000"/>
            <a:chOff x="0" y="0"/>
            <a:chExt cx="5715000" cy="635000"/>
          </a:xfrm>
        </p:grpSpPr>
        <p:sp>
          <p:nvSpPr>
            <p:cNvPr id="3" name="TitleBackground"/>
            <p:cNvSpPr/>
            <p:nvPr>
              <p:custDataLst>
                <p:tags r:id="rId13"/>
              </p:custDataLst>
            </p:nvPr>
          </p:nvSpPr>
          <p:spPr>
            <a:xfrm>
              <a:off x="0" y="0"/>
              <a:ext cx="5715000" cy="635000"/>
            </a:xfrm>
            <a:prstGeom prst="rect">
              <a:avLst/>
            </a:prstGeom>
            <a:solidFill>
              <a:srgbClr val="F6F7F8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ColorBlock"/>
            <p:cNvSpPr/>
            <p:nvPr>
              <p:custDataLst>
                <p:tags r:id="rId14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TypeText"/>
            <p:cNvSpPr txBox="1"/>
            <p:nvPr>
              <p:custDataLst>
                <p:tags r:id="rId15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单选题</a:t>
              </a:r>
            </a:p>
          </p:txBody>
        </p:sp>
        <p:sp>
          <p:nvSpPr>
            <p:cNvPr id="6" name="TipText"/>
            <p:cNvSpPr txBox="1"/>
            <p:nvPr>
              <p:custDataLst>
                <p:tags r:id="rId16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10</a:t>
              </a:r>
              <a:r>
                <a:rPr lang="zh-CN" altLang="en-US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</a:p>
          </p:txBody>
        </p:sp>
      </p:grpSp>
      <p:pic>
        <p:nvPicPr>
          <p:cNvPr id="2" name="图片 1"/>
          <p:cNvPicPr>
            <a:picLocks/>
          </p:cNvPicPr>
          <p:nvPr>
            <p:custDataLst>
              <p:tags r:id="rId12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246696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>
            <p:custDataLst>
              <p:tags r:id="rId2"/>
            </p:custDataLst>
          </p:nvPr>
        </p:nvSpPr>
        <p:spPr>
          <a:xfrm>
            <a:off x="571500" y="1558290"/>
            <a:ext cx="4494467" cy="88392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6.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在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Java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中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,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负责对字节代码解释执行的是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( )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。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(10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分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)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3"/>
            </p:custDataLst>
          </p:nvPr>
        </p:nvSpPr>
        <p:spPr>
          <a:xfrm>
            <a:off x="1143000" y="3899535"/>
            <a:ext cx="19323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应用服务器</a:t>
            </a:r>
          </a:p>
        </p:txBody>
      </p:sp>
      <p:sp>
        <p:nvSpPr>
          <p:cNvPr id="10" name="椭圆 9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539496" y="38690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A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5"/>
            </p:custDataLst>
          </p:nvPr>
        </p:nvSpPr>
        <p:spPr>
          <a:xfrm>
            <a:off x="1143000" y="5042535"/>
            <a:ext cx="12719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虚拟机</a:t>
            </a:r>
          </a:p>
        </p:txBody>
      </p:sp>
      <p:sp>
        <p:nvSpPr>
          <p:cNvPr id="12" name="椭圆 11"/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539496" y="5012055"/>
            <a:ext cx="548640" cy="548640"/>
          </a:xfrm>
          <a:prstGeom prst="ellipse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B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3" name="文本框 12"/>
          <p:cNvSpPr txBox="1"/>
          <p:nvPr>
            <p:custDataLst>
              <p:tags r:id="rId7"/>
            </p:custDataLst>
          </p:nvPr>
        </p:nvSpPr>
        <p:spPr>
          <a:xfrm>
            <a:off x="1143000" y="6185535"/>
            <a:ext cx="19323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垃圾回收器</a:t>
            </a:r>
          </a:p>
        </p:txBody>
      </p:sp>
      <p:sp>
        <p:nvSpPr>
          <p:cNvPr id="14" name="椭圆 13"/>
          <p:cNvSpPr>
            <a:spLocks noChangeAspect="1"/>
          </p:cNvSpPr>
          <p:nvPr>
            <p:custDataLst>
              <p:tags r:id="rId8"/>
            </p:custDataLst>
          </p:nvPr>
        </p:nvSpPr>
        <p:spPr>
          <a:xfrm>
            <a:off x="539496" y="61550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C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5" name="文本框 14"/>
          <p:cNvSpPr txBox="1"/>
          <p:nvPr>
            <p:custDataLst>
              <p:tags r:id="rId9"/>
            </p:custDataLst>
          </p:nvPr>
        </p:nvSpPr>
        <p:spPr>
          <a:xfrm>
            <a:off x="1143000" y="7328535"/>
            <a:ext cx="12719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编译器</a:t>
            </a:r>
          </a:p>
        </p:txBody>
      </p:sp>
      <p:sp>
        <p:nvSpPr>
          <p:cNvPr id="16" name="椭圆 15"/>
          <p:cNvSpPr>
            <a:spLocks noChangeAspect="1"/>
          </p:cNvSpPr>
          <p:nvPr>
            <p:custDataLst>
              <p:tags r:id="rId10"/>
            </p:custDataLst>
          </p:nvPr>
        </p:nvSpPr>
        <p:spPr>
          <a:xfrm>
            <a:off x="539496" y="72980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D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grpSp>
        <p:nvGrpSpPr>
          <p:cNvPr id="7" name="组合 6"/>
          <p:cNvGrpSpPr/>
          <p:nvPr>
            <p:custDataLst>
              <p:tags r:id="rId11"/>
            </p:custDataLst>
          </p:nvPr>
        </p:nvGrpSpPr>
        <p:grpSpPr>
          <a:xfrm>
            <a:off x="0" y="0"/>
            <a:ext cx="5715000" cy="635000"/>
            <a:chOff x="0" y="0"/>
            <a:chExt cx="5715000" cy="635000"/>
          </a:xfrm>
        </p:grpSpPr>
        <p:sp>
          <p:nvSpPr>
            <p:cNvPr id="3" name="TitleBackground"/>
            <p:cNvSpPr/>
            <p:nvPr>
              <p:custDataLst>
                <p:tags r:id="rId13"/>
              </p:custDataLst>
            </p:nvPr>
          </p:nvSpPr>
          <p:spPr>
            <a:xfrm>
              <a:off x="0" y="0"/>
              <a:ext cx="5715000" cy="635000"/>
            </a:xfrm>
            <a:prstGeom prst="rect">
              <a:avLst/>
            </a:prstGeom>
            <a:solidFill>
              <a:srgbClr val="F6F7F8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ColorBlock"/>
            <p:cNvSpPr/>
            <p:nvPr>
              <p:custDataLst>
                <p:tags r:id="rId14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TypeText"/>
            <p:cNvSpPr txBox="1"/>
            <p:nvPr>
              <p:custDataLst>
                <p:tags r:id="rId15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单选题</a:t>
              </a:r>
            </a:p>
          </p:txBody>
        </p:sp>
        <p:sp>
          <p:nvSpPr>
            <p:cNvPr id="6" name="TipText"/>
            <p:cNvSpPr txBox="1"/>
            <p:nvPr>
              <p:custDataLst>
                <p:tags r:id="rId16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10</a:t>
              </a:r>
              <a:r>
                <a:rPr lang="zh-CN" altLang="en-US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</a:p>
          </p:txBody>
        </p:sp>
      </p:grpSp>
      <p:pic>
        <p:nvPicPr>
          <p:cNvPr id="2" name="图片 1"/>
          <p:cNvPicPr>
            <a:picLocks/>
          </p:cNvPicPr>
          <p:nvPr>
            <p:custDataLst>
              <p:tags r:id="rId12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467044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>
            <p:custDataLst>
              <p:tags r:id="rId2"/>
            </p:custDataLst>
          </p:nvPr>
        </p:nvSpPr>
        <p:spPr>
          <a:xfrm>
            <a:off x="571500" y="726440"/>
            <a:ext cx="4572000" cy="2862322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n-US" altLang="zh-CN" sz="18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7.</a:t>
            </a:r>
            <a:r>
              <a:rPr lang="zh-CN" altLang="en-US" sz="18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如果在</a:t>
            </a:r>
            <a:r>
              <a:rPr lang="en-US" altLang="zh-CN" sz="18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Main.java</a:t>
            </a:r>
            <a:r>
              <a:rPr lang="zh-CN" altLang="en-US" sz="18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中撰写以下的程序代码
</a:t>
            </a:r>
            <a:r>
              <a:rPr lang="en-US" altLang="zh-CN" sz="18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public class Main {   
    public static main(String[] </a:t>
            </a:r>
            <a:r>
              <a:rPr lang="en-US" altLang="zh-CN" sz="1800" dirty="0" err="1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args</a:t>
            </a:r>
            <a:r>
              <a:rPr lang="en-US" altLang="zh-CN" sz="18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) {   
         </a:t>
            </a:r>
            <a:r>
              <a:rPr lang="en-US" altLang="zh-CN" sz="1800" dirty="0" err="1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System.out.println</a:t>
            </a:r>
            <a:r>
              <a:rPr lang="en-US" altLang="zh-CN" sz="18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("Hello World");  
     }  
 }
</a:t>
            </a:r>
            <a:r>
              <a:rPr lang="zh-CN" altLang="en-US" sz="18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结果为</a:t>
            </a:r>
            <a:r>
              <a:rPr lang="en-US" altLang="zh-CN" sz="18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( )</a:t>
            </a:r>
            <a:r>
              <a:rPr lang="zh-CN" altLang="en-US" sz="18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。</a:t>
            </a:r>
            <a:r>
              <a:rPr lang="en-US" altLang="zh-CN" sz="18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(10</a:t>
            </a:r>
            <a:r>
              <a:rPr lang="zh-CN" altLang="en-US" sz="18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分</a:t>
            </a:r>
            <a:r>
              <a:rPr lang="en-US" altLang="zh-CN" sz="18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)</a:t>
            </a:r>
            <a:endParaRPr lang="zh-CN" altLang="en-US" sz="18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3"/>
            </p:custDataLst>
          </p:nvPr>
        </p:nvSpPr>
        <p:spPr>
          <a:xfrm>
            <a:off x="1143000" y="3899535"/>
            <a:ext cx="3819208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执行时显示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Hello World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0" name="椭圆 9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539496" y="38690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A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5"/>
            </p:custDataLst>
          </p:nvPr>
        </p:nvSpPr>
        <p:spPr>
          <a:xfrm>
            <a:off x="1143000" y="4857750"/>
            <a:ext cx="3872294" cy="88392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执行时出现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NoClassDefFoundError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2" name="椭圆 11"/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539496" y="50120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B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3" name="文本框 12"/>
          <p:cNvSpPr txBox="1"/>
          <p:nvPr>
            <p:custDataLst>
              <p:tags r:id="rId7"/>
            </p:custDataLst>
          </p:nvPr>
        </p:nvSpPr>
        <p:spPr>
          <a:xfrm>
            <a:off x="1143000" y="6000750"/>
            <a:ext cx="3815080" cy="88392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执行时出现找不到主要方法的错误</a:t>
            </a:r>
          </a:p>
        </p:txBody>
      </p:sp>
      <p:sp>
        <p:nvSpPr>
          <p:cNvPr id="14" name="椭圆 13"/>
          <p:cNvSpPr>
            <a:spLocks noChangeAspect="1"/>
          </p:cNvSpPr>
          <p:nvPr>
            <p:custDataLst>
              <p:tags r:id="rId8"/>
            </p:custDataLst>
          </p:nvPr>
        </p:nvSpPr>
        <p:spPr>
          <a:xfrm>
            <a:off x="539496" y="6155055"/>
            <a:ext cx="548640" cy="548640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C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5" name="文本框 14"/>
          <p:cNvSpPr txBox="1"/>
          <p:nvPr>
            <p:custDataLst>
              <p:tags r:id="rId9"/>
            </p:custDataLst>
          </p:nvPr>
        </p:nvSpPr>
        <p:spPr>
          <a:xfrm>
            <a:off x="1143000" y="7328535"/>
            <a:ext cx="16021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编译失败</a:t>
            </a:r>
          </a:p>
        </p:txBody>
      </p:sp>
      <p:sp>
        <p:nvSpPr>
          <p:cNvPr id="16" name="椭圆 15"/>
          <p:cNvSpPr>
            <a:spLocks noChangeAspect="1"/>
          </p:cNvSpPr>
          <p:nvPr>
            <p:custDataLst>
              <p:tags r:id="rId10"/>
            </p:custDataLst>
          </p:nvPr>
        </p:nvSpPr>
        <p:spPr>
          <a:xfrm>
            <a:off x="539496" y="7298055"/>
            <a:ext cx="548640" cy="548640"/>
          </a:xfrm>
          <a:prstGeom prst="ellipse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D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7" name="矩形 16"/>
          <p:cNvSpPr/>
          <p:nvPr>
            <p:custDataLst>
              <p:tags r:id="rId11"/>
            </p:custDataLst>
          </p:nvPr>
        </p:nvSpPr>
        <p:spPr>
          <a:xfrm>
            <a:off x="6096000" y="0"/>
            <a:ext cx="5120640" cy="9144000"/>
          </a:xfrm>
          <a:prstGeom prst="rect">
            <a:avLst/>
          </a:prstGeom>
          <a:solidFill>
            <a:srgbClr val="FFFFFF"/>
          </a:solidFill>
          <a:ln w="12700" cmpd="sng">
            <a:solidFill>
              <a:srgbClr val="9B9B9B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2" name="文本框 21"/>
          <p:cNvSpPr txBox="1"/>
          <p:nvPr>
            <p:custDataLst>
              <p:tags r:id="rId12"/>
            </p:custDataLst>
          </p:nvPr>
        </p:nvSpPr>
        <p:spPr>
          <a:xfrm>
            <a:off x="6184900" y="8413419"/>
            <a:ext cx="4942840" cy="461665"/>
          </a:xfrm>
          <a:prstGeom prst="rect">
            <a:avLst/>
          </a:prstGeom>
          <a:solidFill>
            <a:srgbClr val="FBFAEF"/>
          </a:solidFill>
          <a:ln w="12700"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FFFFFF"/>
                </a:solidFill>
              </a14:hiddenLine>
            </a:ext>
          </a:extLst>
        </p:spPr>
        <p:txBody>
          <a:bodyPr vert="horz" rtlCol="0" anchor="ctr">
            <a:spAutoFit/>
          </a:bodyPr>
          <a:lstStyle/>
          <a:p>
            <a:r>
              <a:rPr lang="zh-CN" altLang="en-US" sz="1200">
                <a:solidFill>
                  <a:srgbClr val="F84F4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可为此题添加文本、图片、公式等解析，且需将内容全部放在本区域内。正常使用需</a:t>
            </a:r>
            <a:r>
              <a:rPr lang="en-US" altLang="zh-CN" sz="1200">
                <a:solidFill>
                  <a:srgbClr val="F84F4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3.0</a:t>
            </a:r>
            <a:r>
              <a:rPr lang="zh-CN" altLang="en-US" sz="1200">
                <a:solidFill>
                  <a:srgbClr val="F84F4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以上版本</a:t>
            </a:r>
          </a:p>
        </p:txBody>
      </p:sp>
      <p:sp>
        <p:nvSpPr>
          <p:cNvPr id="23" name="文本框 22"/>
          <p:cNvSpPr txBox="1"/>
          <p:nvPr>
            <p:custDataLst>
              <p:tags r:id="rId13"/>
            </p:custDataLst>
          </p:nvPr>
        </p:nvSpPr>
        <p:spPr>
          <a:xfrm>
            <a:off x="6350000" y="1270000"/>
            <a:ext cx="4612640" cy="1938992"/>
          </a:xfrm>
          <a:prstGeom prst="rect">
            <a:avLst/>
          </a:prstGeom>
          <a:noFill/>
        </p:spPr>
        <p:txBody>
          <a:bodyPr vert="horz" rtlCol="0" anchor="t" anchorCtr="0">
            <a:spAutoFit/>
          </a:bodyPr>
          <a:lstStyle/>
          <a:p>
            <a:r>
              <a:rPr lang="en-US" altLang="zh-CN" sz="20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main</a:t>
            </a:r>
            <a:r>
              <a:rPr lang="zh-CN" altLang="en-US" sz="20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函数的正确声明应为</a:t>
            </a:r>
            <a:r>
              <a:rPr lang="en-US" altLang="zh-CN" sz="20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public static void main(String[] </a:t>
            </a:r>
            <a:r>
              <a:rPr lang="en-US" altLang="zh-CN" sz="2000" dirty="0" err="1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args</a:t>
            </a:r>
            <a:r>
              <a:rPr lang="en-US" altLang="zh-CN" sz="20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){}</a:t>
            </a:r>
          </a:p>
          <a:p>
            <a:endParaRPr lang="en-US" altLang="zh-CN" sz="20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  <a:p>
            <a:r>
              <a:rPr lang="zh-CN" altLang="en-US" sz="20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题目中的</a:t>
            </a:r>
            <a:endParaRPr lang="en-US" altLang="zh-CN" sz="20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  <a:p>
            <a:r>
              <a:rPr lang="en-US" altLang="zh-CN" sz="20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public static main()</a:t>
            </a:r>
            <a:r>
              <a:rPr lang="zh-CN" altLang="en-US" sz="20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方法无返回值，应使用</a:t>
            </a:r>
            <a:r>
              <a:rPr lang="en-US" altLang="zh-CN" sz="20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void</a:t>
            </a:r>
            <a:r>
              <a:rPr lang="zh-CN" altLang="en-US" sz="20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修饰。</a:t>
            </a:r>
            <a:endParaRPr lang="en-US" altLang="zh-CN" sz="20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grpSp>
        <p:nvGrpSpPr>
          <p:cNvPr id="21" name="组合 20"/>
          <p:cNvGrpSpPr/>
          <p:nvPr>
            <p:custDataLst>
              <p:tags r:id="rId14"/>
            </p:custDataLst>
          </p:nvPr>
        </p:nvGrpSpPr>
        <p:grpSpPr>
          <a:xfrm>
            <a:off x="6108700" y="0"/>
            <a:ext cx="5095240" cy="647700"/>
            <a:chOff x="6108700" y="0"/>
            <a:chExt cx="5095240" cy="647700"/>
          </a:xfrm>
        </p:grpSpPr>
        <p:sp>
          <p:nvSpPr>
            <p:cNvPr id="18" name="RemarkBack"/>
            <p:cNvSpPr/>
            <p:nvPr>
              <p:custDataLst>
                <p:tags r:id="rId24"/>
              </p:custDataLst>
            </p:nvPr>
          </p:nvSpPr>
          <p:spPr>
            <a:xfrm>
              <a:off x="6108700" y="12700"/>
              <a:ext cx="5095240" cy="635000"/>
            </a:xfrm>
            <a:prstGeom prst="rect">
              <a:avLst/>
            </a:prstGeom>
            <a:solidFill>
              <a:srgbClr val="F6F7F8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RemarkBlock"/>
            <p:cNvSpPr/>
            <p:nvPr>
              <p:custDataLst>
                <p:tags r:id="rId25"/>
              </p:custDataLst>
            </p:nvPr>
          </p:nvSpPr>
          <p:spPr>
            <a:xfrm>
              <a:off x="6108700" y="12700"/>
              <a:ext cx="190500" cy="635000"/>
            </a:xfrm>
            <a:prstGeom prst="rect">
              <a:avLst/>
            </a:prstGeom>
            <a:solidFill>
              <a:srgbClr val="639EF4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RemarkTitleText"/>
            <p:cNvSpPr txBox="1"/>
            <p:nvPr>
              <p:custDataLst>
                <p:tags r:id="rId26"/>
              </p:custDataLst>
            </p:nvPr>
          </p:nvSpPr>
          <p:spPr>
            <a:xfrm>
              <a:off x="6350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180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答案解析</a:t>
              </a:r>
            </a:p>
          </p:txBody>
        </p:sp>
      </p:grpSp>
      <p:sp>
        <p:nvSpPr>
          <p:cNvPr id="24" name="RemarkBack">
            <a:extLst>
              <a:ext uri="{FF2B5EF4-FFF2-40B4-BE49-F238E27FC236}">
                <a16:creationId xmlns:a16="http://schemas.microsoft.com/office/drawing/2014/main" id="{9EFC256A-E8FA-4ABB-8B3A-2BBDD055E696}"/>
              </a:ext>
            </a:extLst>
          </p:cNvPr>
          <p:cNvSpPr/>
          <p:nvPr>
            <p:custDataLst>
              <p:tags r:id="rId15"/>
            </p:custDataLst>
          </p:nvPr>
        </p:nvSpPr>
        <p:spPr>
          <a:xfrm>
            <a:off x="6108700" y="12700"/>
            <a:ext cx="5095240" cy="635000"/>
          </a:xfrm>
          <a:prstGeom prst="rect">
            <a:avLst/>
          </a:prstGeom>
          <a:solidFill>
            <a:srgbClr val="F6F7F8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RemarkBlock">
            <a:extLst>
              <a:ext uri="{FF2B5EF4-FFF2-40B4-BE49-F238E27FC236}">
                <a16:creationId xmlns:a16="http://schemas.microsoft.com/office/drawing/2014/main" id="{C249F211-0C26-42A9-91DD-F65307BCCF8D}"/>
              </a:ext>
            </a:extLst>
          </p:cNvPr>
          <p:cNvSpPr/>
          <p:nvPr>
            <p:custDataLst>
              <p:tags r:id="rId16"/>
            </p:custDataLst>
          </p:nvPr>
        </p:nvSpPr>
        <p:spPr>
          <a:xfrm>
            <a:off x="6108700" y="12700"/>
            <a:ext cx="190500" cy="635000"/>
          </a:xfrm>
          <a:prstGeom prst="rect">
            <a:avLst/>
          </a:prstGeom>
          <a:solidFill>
            <a:srgbClr val="639EF4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RemarkTitleText">
            <a:extLst>
              <a:ext uri="{FF2B5EF4-FFF2-40B4-BE49-F238E27FC236}">
                <a16:creationId xmlns:a16="http://schemas.microsoft.com/office/drawing/2014/main" id="{656878AD-F32F-4DED-B2BC-C37381C671A6}"/>
              </a:ext>
            </a:extLst>
          </p:cNvPr>
          <p:cNvSpPr txBox="1"/>
          <p:nvPr>
            <p:custDataLst>
              <p:tags r:id="rId17"/>
            </p:custDataLst>
          </p:nvPr>
        </p:nvSpPr>
        <p:spPr>
          <a:xfrm>
            <a:off x="6350000" y="0"/>
            <a:ext cx="1905000" cy="635000"/>
          </a:xfrm>
          <a:prstGeom prst="rect">
            <a:avLst/>
          </a:prstGeom>
          <a:noFill/>
        </p:spPr>
        <p:txBody>
          <a:bodyPr vert="horz" wrap="none" rtlCol="0" anchor="ctr" anchorCtr="0">
            <a:noAutofit/>
          </a:bodyPr>
          <a:lstStyle/>
          <a:p>
            <a:r>
              <a:rPr lang="zh-CN" altLang="en-US" sz="18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答案解析</a:t>
            </a:r>
          </a:p>
        </p:txBody>
      </p:sp>
      <p:grpSp>
        <p:nvGrpSpPr>
          <p:cNvPr id="7" name="组合 6"/>
          <p:cNvGrpSpPr/>
          <p:nvPr>
            <p:custDataLst>
              <p:tags r:id="rId18"/>
            </p:custDataLst>
          </p:nvPr>
        </p:nvGrpSpPr>
        <p:grpSpPr>
          <a:xfrm>
            <a:off x="0" y="0"/>
            <a:ext cx="5715000" cy="635000"/>
            <a:chOff x="0" y="0"/>
            <a:chExt cx="5715000" cy="635000"/>
          </a:xfrm>
        </p:grpSpPr>
        <p:sp>
          <p:nvSpPr>
            <p:cNvPr id="3" name="TitleBackground"/>
            <p:cNvSpPr/>
            <p:nvPr>
              <p:custDataLst>
                <p:tags r:id="rId20"/>
              </p:custDataLst>
            </p:nvPr>
          </p:nvSpPr>
          <p:spPr>
            <a:xfrm>
              <a:off x="0" y="0"/>
              <a:ext cx="5715000" cy="635000"/>
            </a:xfrm>
            <a:prstGeom prst="rect">
              <a:avLst/>
            </a:prstGeom>
            <a:solidFill>
              <a:srgbClr val="F6F7F8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ColorBlock"/>
            <p:cNvSpPr/>
            <p:nvPr>
              <p:custDataLst>
                <p:tags r:id="rId21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TypeText"/>
            <p:cNvSpPr txBox="1"/>
            <p:nvPr>
              <p:custDataLst>
                <p:tags r:id="rId22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单选题</a:t>
              </a:r>
            </a:p>
          </p:txBody>
        </p:sp>
        <p:sp>
          <p:nvSpPr>
            <p:cNvPr id="6" name="TipText"/>
            <p:cNvSpPr txBox="1"/>
            <p:nvPr>
              <p:custDataLst>
                <p:tags r:id="rId23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10</a:t>
              </a:r>
              <a:r>
                <a:rPr lang="zh-CN" altLang="en-US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</a:p>
          </p:txBody>
        </p:sp>
      </p:grpSp>
      <p:pic>
        <p:nvPicPr>
          <p:cNvPr id="2" name="图片 1"/>
          <p:cNvPicPr>
            <a:picLocks/>
          </p:cNvPicPr>
          <p:nvPr>
            <p:custDataLst>
              <p:tags r:id="rId19"/>
            </p:custDataLst>
          </p:nvPr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654605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>
            <p:custDataLst>
              <p:tags r:id="rId2"/>
            </p:custDataLst>
          </p:nvPr>
        </p:nvSpPr>
        <p:spPr>
          <a:xfrm>
            <a:off x="571500" y="1558290"/>
            <a:ext cx="4242118" cy="88392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8.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下列说法正确的是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( )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。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(10</a:t>
            </a:r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分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)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3"/>
            </p:custDataLst>
          </p:nvPr>
        </p:nvSpPr>
        <p:spPr>
          <a:xfrm>
            <a:off x="1143000" y="3714750"/>
            <a:ext cx="3815080" cy="88392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字节码文件可以直接在操作系统上运行</a:t>
            </a:r>
          </a:p>
        </p:txBody>
      </p:sp>
      <p:sp>
        <p:nvSpPr>
          <p:cNvPr id="10" name="矩形 9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539496" y="3869055"/>
            <a:ext cx="548640" cy="548640"/>
          </a:xfrm>
          <a:prstGeom prst="rect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A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5"/>
            </p:custDataLst>
          </p:nvPr>
        </p:nvSpPr>
        <p:spPr>
          <a:xfrm>
            <a:off x="1143000" y="5042535"/>
            <a:ext cx="3929380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每个平台都有不同的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JVM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2" name="矩形 11"/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539496" y="5012055"/>
            <a:ext cx="548640" cy="548640"/>
          </a:xfrm>
          <a:prstGeom prst="rect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B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3" name="文本框 12"/>
          <p:cNvSpPr txBox="1"/>
          <p:nvPr>
            <p:custDataLst>
              <p:tags r:id="rId7"/>
            </p:custDataLst>
          </p:nvPr>
        </p:nvSpPr>
        <p:spPr>
          <a:xfrm>
            <a:off x="1143000" y="6000750"/>
            <a:ext cx="3894455" cy="738664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1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需将</a:t>
            </a:r>
            <a:r>
              <a:rPr lang="en-US" altLang="zh-CN" sz="21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java</a:t>
            </a:r>
            <a:r>
              <a:rPr lang="zh-CN" altLang="en-US" sz="21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源程序文件在不同平台进行编译</a:t>
            </a:r>
            <a:r>
              <a:rPr lang="en-US" altLang="zh-CN" sz="21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,</a:t>
            </a:r>
            <a:r>
              <a:rPr lang="zh-CN" altLang="en-US" sz="21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才能实现跨平台运行</a:t>
            </a:r>
          </a:p>
        </p:txBody>
      </p:sp>
      <p:sp>
        <p:nvSpPr>
          <p:cNvPr id="14" name="矩形 13"/>
          <p:cNvSpPr>
            <a:spLocks noChangeAspect="1"/>
          </p:cNvSpPr>
          <p:nvPr>
            <p:custDataLst>
              <p:tags r:id="rId8"/>
            </p:custDataLst>
          </p:nvPr>
        </p:nvSpPr>
        <p:spPr>
          <a:xfrm>
            <a:off x="539496" y="6155055"/>
            <a:ext cx="548640" cy="548640"/>
          </a:xfrm>
          <a:prstGeom prst="rect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C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5" name="文本框 14"/>
          <p:cNvSpPr txBox="1"/>
          <p:nvPr>
            <p:custDataLst>
              <p:tags r:id="rId9"/>
            </p:custDataLst>
          </p:nvPr>
        </p:nvSpPr>
        <p:spPr>
          <a:xfrm>
            <a:off x="1143000" y="7126100"/>
            <a:ext cx="3253105" cy="892552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程序跨平台的关键是</a:t>
            </a:r>
            <a:r>
              <a:rPr lang="en-US" altLang="zh-CN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JVM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6" name="矩形 15"/>
          <p:cNvSpPr>
            <a:spLocks noChangeAspect="1"/>
          </p:cNvSpPr>
          <p:nvPr>
            <p:custDataLst>
              <p:tags r:id="rId10"/>
            </p:custDataLst>
          </p:nvPr>
        </p:nvSpPr>
        <p:spPr>
          <a:xfrm>
            <a:off x="539496" y="7298055"/>
            <a:ext cx="548640" cy="548640"/>
          </a:xfrm>
          <a:prstGeom prst="rect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D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grpSp>
        <p:nvGrpSpPr>
          <p:cNvPr id="7" name="组合 6"/>
          <p:cNvGrpSpPr/>
          <p:nvPr>
            <p:custDataLst>
              <p:tags r:id="rId11"/>
            </p:custDataLst>
          </p:nvPr>
        </p:nvGrpSpPr>
        <p:grpSpPr>
          <a:xfrm>
            <a:off x="0" y="0"/>
            <a:ext cx="5715000" cy="635000"/>
            <a:chOff x="0" y="-23904"/>
            <a:chExt cx="5715000" cy="635000"/>
          </a:xfrm>
        </p:grpSpPr>
        <p:sp>
          <p:nvSpPr>
            <p:cNvPr id="3" name="TitleBackground"/>
            <p:cNvSpPr/>
            <p:nvPr>
              <p:custDataLst>
                <p:tags r:id="rId13"/>
              </p:custDataLst>
            </p:nvPr>
          </p:nvSpPr>
          <p:spPr>
            <a:xfrm>
              <a:off x="0" y="-23904"/>
              <a:ext cx="5715000" cy="635000"/>
            </a:xfrm>
            <a:prstGeom prst="rect">
              <a:avLst/>
            </a:prstGeom>
            <a:solidFill>
              <a:srgbClr val="F6F7F8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ColorBlock"/>
            <p:cNvSpPr/>
            <p:nvPr>
              <p:custDataLst>
                <p:tags r:id="rId14"/>
              </p:custDataLst>
            </p:nvPr>
          </p:nvSpPr>
          <p:spPr>
            <a:xfrm>
              <a:off x="0" y="-23904"/>
              <a:ext cx="190500" cy="635000"/>
            </a:xfrm>
            <a:prstGeom prst="rect">
              <a:avLst/>
            </a:prstGeom>
            <a:solidFill>
              <a:srgbClr val="639EF4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TypeText"/>
            <p:cNvSpPr txBox="1"/>
            <p:nvPr>
              <p:custDataLst>
                <p:tags r:id="rId15"/>
              </p:custDataLst>
            </p:nvPr>
          </p:nvSpPr>
          <p:spPr>
            <a:xfrm>
              <a:off x="254000" y="-23904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多选题</a:t>
              </a:r>
            </a:p>
          </p:txBody>
        </p:sp>
        <p:sp>
          <p:nvSpPr>
            <p:cNvPr id="6" name="TipText"/>
            <p:cNvSpPr txBox="1"/>
            <p:nvPr>
              <p:custDataLst>
                <p:tags r:id="rId16"/>
              </p:custDataLst>
            </p:nvPr>
          </p:nvSpPr>
          <p:spPr>
            <a:xfrm>
              <a:off x="1525905" y="85316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10</a:t>
              </a:r>
              <a:r>
                <a:rPr lang="zh-CN" altLang="en-US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</a:p>
          </p:txBody>
        </p:sp>
      </p:grpSp>
      <p:pic>
        <p:nvPicPr>
          <p:cNvPr id="2" name="图片 1"/>
          <p:cNvPicPr>
            <a:picLocks/>
          </p:cNvPicPr>
          <p:nvPr>
            <p:custDataLst>
              <p:tags r:id="rId12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6527835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APER" val="PaperTitl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RemarkBoard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BLEMREMARKTITLE" val="ProblemRemarkBoardTip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Remark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BLEMREMARKTITLE" val="ProblemRemarkBoardTitle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BLEMREMARKTITLE" val="ProblemRemarkBoardTitle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BLEMREMARKTITLE" val="ProblemRemarkBoardTitle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BLEMREMARKTITLE" val="ProblemRemarkBoardTitle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BLEMREMARKTITLE" val="ProblemRemarkBoardTitle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BLEMREMARKTITLE" val="ProblemRemarkBoardTitle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BLEMREMARKTITLE" val="ProblemRemarkBoardTitle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MA"/>
  <p:tag name="PROBLEMSCORE" val="10.0"/>
  <p:tag name="PROBLEMSCORE_HALF" val="5.0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MA"/>
  <p:tag name="RAINBULLET" val="Wrong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MA"/>
  <p:tag name="RAINBULLET" val="Correct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MA"/>
  <p:tag name="RAINBULLET" val="Wrong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MA"/>
  <p:tag name="RAINBULLET" val="Correct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MA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"/>
  <p:tag name="PROBLEMSCORE" val="10.0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"/>
  <p:tag name="PROBLEMSCORE" val="10.0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"/>
  <p:tag name="PROBLEMSCORE" val="1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APER" val="PaperScor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"/>
  <p:tag name="PROBLEMSCORE" val="10.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"/>
  <p:tag name="PROBLEMSCORE" val="10.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"/>
  <p:tag name="PROBLEMSCORE" val="10.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"/>
  <p:tag name="PROBLEMSCORE" val="10.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"/>
  <p:tag name="PROBLEMSCORE" val="10.0"/>
  <p:tag name="PROBLEMHASREMARK" val="False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"/>
  <p:tag name="PROBLEMSCORE" val="10.0"/>
  <p:tag name="PROBLEMHASREMARK" val="True"/>
  <p:tag name="PROBLEMREMARK" val="main函数的正确声明应为public static void main(String[] args){}&#10;&#10;题目中的&#10;public static main()方法无返回值，应使用void修饰。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600</Words>
  <Application>Microsoft Office PowerPoint</Application>
  <PresentationFormat>全屏显示(16:10)</PresentationFormat>
  <Paragraphs>112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7" baseType="lpstr">
      <vt:lpstr>思源黑体 Bold</vt:lpstr>
      <vt:lpstr>Microsoft Yahei</vt:lpstr>
      <vt:lpstr>Arial</vt:lpstr>
      <vt:lpstr>Calibri</vt:lpstr>
      <vt:lpstr>Calibri Light</vt:lpstr>
      <vt:lpstr>Office 主题</vt:lpstr>
      <vt:lpstr>作业-绪论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作业-01-绪论</dc:title>
  <dc:creator>rubin zheng</dc:creator>
  <cp:lastModifiedBy>rubin zheng</cp:lastModifiedBy>
  <cp:revision>10</cp:revision>
  <dcterms:created xsi:type="dcterms:W3CDTF">2019-02-27T10:33:35Z</dcterms:created>
  <dcterms:modified xsi:type="dcterms:W3CDTF">2020-02-25T07:52:06Z</dcterms:modified>
</cp:coreProperties>
</file>