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33"/>
  </p:notesMasterIdLst>
  <p:handoutMasterIdLst>
    <p:handoutMasterId r:id="rId34"/>
  </p:handoutMasterIdLst>
  <p:sldIdLst>
    <p:sldId id="425" r:id="rId2"/>
    <p:sldId id="945" r:id="rId3"/>
    <p:sldId id="751" r:id="rId4"/>
    <p:sldId id="944" r:id="rId5"/>
    <p:sldId id="946" r:id="rId6"/>
    <p:sldId id="947" r:id="rId7"/>
    <p:sldId id="952" r:id="rId8"/>
    <p:sldId id="948" r:id="rId9"/>
    <p:sldId id="949" r:id="rId10"/>
    <p:sldId id="950" r:id="rId11"/>
    <p:sldId id="953" r:id="rId12"/>
    <p:sldId id="954" r:id="rId13"/>
    <p:sldId id="955" r:id="rId14"/>
    <p:sldId id="965" r:id="rId15"/>
    <p:sldId id="966" r:id="rId16"/>
    <p:sldId id="957" r:id="rId17"/>
    <p:sldId id="956" r:id="rId18"/>
    <p:sldId id="967" r:id="rId19"/>
    <p:sldId id="968" r:id="rId20"/>
    <p:sldId id="969" r:id="rId21"/>
    <p:sldId id="970" r:id="rId22"/>
    <p:sldId id="971" r:id="rId23"/>
    <p:sldId id="972" r:id="rId24"/>
    <p:sldId id="973" r:id="rId25"/>
    <p:sldId id="974" r:id="rId26"/>
    <p:sldId id="975" r:id="rId27"/>
    <p:sldId id="976" r:id="rId28"/>
    <p:sldId id="977" r:id="rId29"/>
    <p:sldId id="978" r:id="rId30"/>
    <p:sldId id="979" r:id="rId31"/>
    <p:sldId id="980" r:id="rId32"/>
  </p:sldIdLst>
  <p:sldSz cx="9144000" cy="6858000" type="screen4x3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封面" id="{FE6B17F4-3715-4792-9E9E-C0109D78FEAA}">
          <p14:sldIdLst>
            <p14:sldId id="425"/>
          </p14:sldIdLst>
        </p14:section>
        <p14:section name="目录" id="{A64465A4-0436-467A-9034-08D914364780}">
          <p14:sldIdLst>
            <p14:sldId id="945"/>
          </p14:sldIdLst>
        </p14:section>
        <p14:section name="1 java应用与历史" id="{4F4D39A3-C52C-4C17-ACC8-E31946CF7684}">
          <p14:sldIdLst>
            <p14:sldId id="751"/>
            <p14:sldId id="944"/>
            <p14:sldId id="946"/>
          </p14:sldIdLst>
        </p14:section>
        <p14:section name="Java特点" id="{5954617C-0C18-45E6-B613-E093911C284A}">
          <p14:sldIdLst>
            <p14:sldId id="947"/>
          </p14:sldIdLst>
        </p14:section>
        <p14:section name="第一个Java程序" id="{06D8EF7E-0045-4104-9535-5DB5B12FCBA5}">
          <p14:sldIdLst>
            <p14:sldId id="952"/>
            <p14:sldId id="948"/>
            <p14:sldId id="949"/>
            <p14:sldId id="950"/>
            <p14:sldId id="953"/>
            <p14:sldId id="954"/>
            <p14:sldId id="955"/>
            <p14:sldId id="965"/>
            <p14:sldId id="966"/>
            <p14:sldId id="957"/>
            <p14:sldId id="956"/>
            <p14:sldId id="967"/>
            <p14:sldId id="968"/>
          </p14:sldIdLst>
        </p14:section>
        <p14:section name="2.Java学习目标与方法" id="{ADDD1941-463A-40F7-AFE6-71DFF88E6254}">
          <p14:sldIdLst>
            <p14:sldId id="969"/>
            <p14:sldId id="970"/>
          </p14:sldIdLst>
        </p14:section>
        <p14:section name="3.Java运行环境安装与配置" id="{6F551D63-5BF7-4667-B1DE-8FFE7A287710}">
          <p14:sldIdLst>
            <p14:sldId id="971"/>
          </p14:sldIdLst>
        </p14:section>
        <p14:section name="4.Eclipse的使用" id="{EFACB222-F674-4938-BC5A-B14103F5DAAF}">
          <p14:sldIdLst>
            <p14:sldId id="972"/>
            <p14:sldId id="973"/>
            <p14:sldId id="974"/>
          </p14:sldIdLst>
        </p14:section>
        <p14:section name="5.Java常用类" id="{B83E079F-46DF-4F9A-A17C-045DC359CFFF}">
          <p14:sldIdLst>
            <p14:sldId id="975"/>
            <p14:sldId id="976"/>
            <p14:sldId id="977"/>
            <p14:sldId id="978"/>
          </p14:sldIdLst>
        </p14:section>
        <p14:section name="6.PTA实验平台介绍" id="{4F1FD634-D158-49FF-B182-BAA238ED003E}">
          <p14:sldIdLst>
            <p14:sldId id="979"/>
            <p14:sldId id="980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381">
          <p15:clr>
            <a:srgbClr val="A4A3A4"/>
          </p15:clr>
        </p15:guide>
        <p15:guide id="3" orient="horz" pos="2520">
          <p15:clr>
            <a:srgbClr val="A4A3A4"/>
          </p15:clr>
        </p15:guide>
        <p15:guide id="4" orient="horz" pos="196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00FF"/>
    <a:srgbClr val="008000"/>
    <a:srgbClr val="CC0099"/>
    <a:srgbClr val="800080"/>
    <a:srgbClr val="0000FF"/>
    <a:srgbClr val="F72401"/>
    <a:srgbClr val="CC0000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015" autoAdjust="0"/>
    <p:restoredTop sz="80349" autoAdjust="0"/>
  </p:normalViewPr>
  <p:slideViewPr>
    <p:cSldViewPr>
      <p:cViewPr varScale="1">
        <p:scale>
          <a:sx n="79" d="100"/>
          <a:sy n="79" d="100"/>
        </p:scale>
        <p:origin x="1704" y="64"/>
      </p:cViewPr>
      <p:guideLst>
        <p:guide orient="horz" pos="2160"/>
        <p:guide pos="3381"/>
        <p:guide orient="horz" pos="2520"/>
        <p:guide orient="horz" pos="196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318" cy="7631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buFont typeface="Arial" panose="020B0604020202020204" pitchFamily="34" charset="0"/>
              <a:buNone/>
              <a:defRPr sz="1200" noProof="1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buFont typeface="Arial" panose="020B0604020202020204" pitchFamily="34" charset="0"/>
              <a:buNone/>
              <a:defRPr sz="1200" noProof="1">
                <a:cs typeface="+mn-cs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buFont typeface="Arial" panose="020B0604020202020204" pitchFamily="34" charset="0"/>
              <a:buNone/>
              <a:defRPr sz="1200" noProof="1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hangingPunct="1">
              <a:buFont typeface="Arial" panose="020B0604020202020204" pitchFamily="34" charset="0"/>
              <a:buNone/>
              <a:defRPr sz="1200" noProof="1">
                <a:cs typeface="+mn-ea"/>
              </a:defRPr>
            </a:lvl1pPr>
          </a:lstStyle>
          <a:p>
            <a:pPr>
              <a:defRPr/>
            </a:pPr>
            <a:fld id="{1FABC690-BDAE-433E-B7A2-96174D45B058}" type="slidenum">
              <a:rPr lang="zh-CN" altLang="en-US"/>
              <a:pPr>
                <a:defRPr/>
              </a:pPr>
              <a:t>‹#›</a:t>
            </a:fld>
            <a:endParaRPr lang="zh-CN" altLang="en-US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1894460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1050925" y="754063"/>
            <a:ext cx="4572000" cy="3294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sp>
      <p:sp>
        <p:nvSpPr>
          <p:cNvPr id="3075" name="Rectangle 3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538163" y="4387850"/>
            <a:ext cx="5780087" cy="3952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338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buFont typeface="Arial" panose="020B0604020202020204" pitchFamily="34" charset="0"/>
              <a:buNone/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3387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r" eaLnBrk="1" hangingPunct="1">
              <a:buFont typeface="Arial" panose="020B0604020202020204" pitchFamily="34" charset="0"/>
              <a:buNone/>
              <a:defRPr sz="120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338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buFont typeface="Arial" panose="020B0604020202020204" pitchFamily="34" charset="0"/>
              <a:buNone/>
              <a:defRPr sz="120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6800"/>
            <a:ext cx="2973387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r" eaLnBrk="1" hangingPunct="1">
              <a:buFont typeface="Arial" panose="020B0604020202020204" pitchFamily="34" charset="0"/>
              <a:buNone/>
              <a:defRPr sz="1200"/>
            </a:lvl1pPr>
          </a:lstStyle>
          <a:p>
            <a:pPr>
              <a:defRPr/>
            </a:pPr>
            <a:fld id="{D3ECB21D-876D-4B4B-A76E-06172A22734C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805091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>
          <a:xfrm>
            <a:off x="1141413" y="754063"/>
            <a:ext cx="4391025" cy="3294062"/>
          </a:xfrm>
        </p:spPr>
      </p:sp>
      <p:sp>
        <p:nvSpPr>
          <p:cNvPr id="9219" name="文本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>
            <a:prstTxWarp prst="textNoShape">
              <a:avLst/>
            </a:prstTxWarp>
          </a:bodyPr>
          <a:lstStyle/>
          <a:p>
            <a:r>
              <a:rPr lang="en-US" altLang="zh-CN" dirty="0"/>
              <a:t>Java</a:t>
            </a:r>
            <a:r>
              <a:rPr lang="zh-CN" altLang="en-US" dirty="0"/>
              <a:t>企业级应用：大型网站（京东、淘宝、</a:t>
            </a:r>
            <a:r>
              <a:rPr lang="en-US" altLang="zh-CN" dirty="0"/>
              <a:t>google</a:t>
            </a:r>
            <a:r>
              <a:rPr lang="zh-CN" altLang="en-US" dirty="0"/>
              <a:t>、亚马逊）、各大银行网站</a:t>
            </a:r>
            <a:endParaRPr lang="en-US" altLang="zh-CN" dirty="0"/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dirty="0"/>
              <a:t>算法库：</a:t>
            </a:r>
            <a:r>
              <a:rPr lang="en-US" altLang="zh-CN" dirty="0"/>
              <a:t>SPMF, Open-source data mining library</a:t>
            </a:r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14305207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1141413" y="754063"/>
            <a:ext cx="4391025" cy="3294062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/>
              <a:t>简单：因为使用了垃圾收集器</a:t>
            </a:r>
            <a:r>
              <a:rPr lang="en-US" altLang="zh-CN" sz="1200" b="1" i="0" kern="12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garbage collection</a:t>
            </a:r>
            <a:r>
              <a:rPr lang="en-US" altLang="zh-CN" sz="1200" b="0" i="0" kern="12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 (</a:t>
            </a:r>
            <a:r>
              <a:rPr lang="en-US" altLang="zh-CN" sz="1200" b="1" i="0" kern="12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GC</a:t>
            </a:r>
            <a:r>
              <a:rPr lang="en-US" altLang="zh-CN" sz="1200" b="0" i="0" kern="12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) </a:t>
            </a:r>
            <a:endParaRPr lang="en-US" altLang="zh-CN" dirty="0"/>
          </a:p>
          <a:p>
            <a:r>
              <a:rPr lang="zh-CN" altLang="en-US" dirty="0"/>
              <a:t>面向对象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3ECB21D-876D-4B4B-A76E-06172A22734C}" type="slidenum">
              <a:rPr lang="zh-CN" altLang="en-US" smtClean="0"/>
              <a:pPr>
                <a:defRPr/>
              </a:pPr>
              <a:t>6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2129586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1141413" y="754063"/>
            <a:ext cx="4391025" cy="3294062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/>
              <a:t>out</a:t>
            </a:r>
            <a:r>
              <a:rPr lang="zh-CN" altLang="en-US" dirty="0"/>
              <a:t>是</a:t>
            </a:r>
            <a:r>
              <a:rPr lang="en-US" altLang="zh-CN" dirty="0" err="1"/>
              <a:t>PrintStream</a:t>
            </a:r>
            <a:r>
              <a:rPr lang="zh-CN" altLang="en-US" dirty="0"/>
              <a:t>类型的对象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3ECB21D-876D-4B4B-A76E-06172A22734C}" type="slidenum">
              <a:rPr lang="zh-CN" altLang="en-US" smtClean="0"/>
              <a:pPr>
                <a:defRPr/>
              </a:pPr>
              <a:t>9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01794635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1141413" y="754063"/>
            <a:ext cx="4391025" cy="3294062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dirty="0"/>
              <a:t>虚拟机实现（</a:t>
            </a:r>
            <a:r>
              <a:rPr lang="en-US" altLang="zh-CN" dirty="0"/>
              <a:t>Oracle</a:t>
            </a:r>
            <a:r>
              <a:rPr lang="zh-CN" altLang="en-US" dirty="0"/>
              <a:t>的为</a:t>
            </a:r>
            <a:r>
              <a:rPr lang="en-US" altLang="zh-CN" dirty="0" err="1"/>
              <a:t>HotSpot</a:t>
            </a:r>
            <a:r>
              <a:rPr lang="zh-CN" altLang="en-US" dirty="0"/>
              <a:t>）</a:t>
            </a:r>
            <a:endParaRPr lang="en-US" altLang="zh-CN" dirty="0"/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3ECB21D-876D-4B4B-A76E-06172A22734C}" type="slidenum">
              <a:rPr lang="zh-CN" altLang="en-US" smtClean="0"/>
              <a:pPr>
                <a:defRPr/>
              </a:pPr>
              <a:t>12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83154862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1141413" y="754063"/>
            <a:ext cx="4391025" cy="3294062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3ECB21D-876D-4B4B-A76E-06172A22734C}" type="slidenum">
              <a:rPr lang="zh-CN" altLang="en-US" smtClean="0"/>
              <a:pPr>
                <a:defRPr/>
              </a:pPr>
              <a:t>16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40638733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1141413" y="754063"/>
            <a:ext cx="4391025" cy="3294062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 smtClean="0"/>
              <a:t>验证码：</a:t>
            </a:r>
            <a:r>
              <a:rPr lang="en-US" altLang="zh-CN" dirty="0" smtClean="0"/>
              <a:t>004040 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3ECB21D-876D-4B4B-A76E-06172A22734C}" type="slidenum">
              <a:rPr lang="zh-CN" altLang="en-US" smtClean="0"/>
              <a:pPr>
                <a:defRPr/>
              </a:pPr>
              <a:t>30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5921803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noProof="1"/>
              <a:t>单击此处编辑母版副标题样式</a:t>
            </a:r>
          </a:p>
        </p:txBody>
      </p:sp>
    </p:spTree>
    <p:extLst>
      <p:ext uri="{BB962C8B-B14F-4D97-AF65-F5344CB8AC3E}">
        <p14:creationId xmlns:p14="http://schemas.microsoft.com/office/powerpoint/2010/main" val="173877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 b="0"/>
            </a:lvl1pPr>
            <a:lvl2pPr>
              <a:defRPr b="0"/>
            </a:lvl2pPr>
            <a:lvl3pPr>
              <a:defRPr b="0"/>
            </a:lvl3pPr>
            <a:lvl4pPr>
              <a:defRPr b="0"/>
            </a:lvl4pPr>
            <a:lvl5pPr>
              <a:defRPr b="0"/>
            </a:lvl5pPr>
          </a:lstStyle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</p:spTree>
    <p:extLst>
      <p:ext uri="{BB962C8B-B14F-4D97-AF65-F5344CB8AC3E}">
        <p14:creationId xmlns:p14="http://schemas.microsoft.com/office/powerpoint/2010/main" val="16008573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457200"/>
            <a:ext cx="2057400" cy="6172200"/>
          </a:xfrm>
        </p:spPr>
        <p:txBody>
          <a:bodyPr vert="eaVert"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457200"/>
            <a:ext cx="6019800" cy="6172200"/>
          </a:xfrm>
        </p:spPr>
        <p:txBody>
          <a:bodyPr vert="eaVert"/>
          <a:lstStyle>
            <a:lvl1pPr>
              <a:defRPr b="0"/>
            </a:lvl1pPr>
            <a:lvl2pPr>
              <a:defRPr b="0"/>
            </a:lvl2pPr>
            <a:lvl3pPr>
              <a:defRPr b="0"/>
            </a:lvl3pPr>
            <a:lvl4pPr>
              <a:defRPr b="0"/>
            </a:lvl4pPr>
            <a:lvl5pPr>
              <a:defRPr b="0"/>
            </a:lvl5pPr>
          </a:lstStyle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</p:spTree>
    <p:extLst>
      <p:ext uri="{BB962C8B-B14F-4D97-AF65-F5344CB8AC3E}">
        <p14:creationId xmlns:p14="http://schemas.microsoft.com/office/powerpoint/2010/main" val="9243663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b="0"/>
            </a:lvl1pPr>
            <a:lvl2pPr>
              <a:defRPr b="0"/>
            </a:lvl2pPr>
            <a:lvl3pPr>
              <a:defRPr b="0"/>
            </a:lvl3pPr>
            <a:lvl4pPr>
              <a:defRPr b="0"/>
            </a:lvl4pPr>
            <a:lvl5pPr>
              <a:defRPr b="0"/>
            </a:lvl5pPr>
          </a:lstStyle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</p:spTree>
    <p:extLst>
      <p:ext uri="{BB962C8B-B14F-4D97-AF65-F5344CB8AC3E}">
        <p14:creationId xmlns:p14="http://schemas.microsoft.com/office/powerpoint/2010/main" val="27313168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noProof="1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25460414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371600"/>
            <a:ext cx="4038600" cy="5257800"/>
          </a:xfrm>
        </p:spPr>
        <p:txBody>
          <a:bodyPr/>
          <a:lstStyle>
            <a:lvl1pPr>
              <a:defRPr sz="2800" b="0"/>
            </a:lvl1pPr>
            <a:lvl2pPr>
              <a:defRPr sz="2400" b="0"/>
            </a:lvl2pPr>
            <a:lvl3pPr>
              <a:defRPr sz="2000" b="0"/>
            </a:lvl3pPr>
            <a:lvl4pPr>
              <a:defRPr sz="1800" b="0"/>
            </a:lvl4pPr>
            <a:lvl5pPr>
              <a:defRPr sz="1800" b="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371600"/>
            <a:ext cx="4038600" cy="5257800"/>
          </a:xfrm>
        </p:spPr>
        <p:txBody>
          <a:bodyPr/>
          <a:lstStyle>
            <a:lvl1pPr>
              <a:defRPr sz="2800" b="0"/>
            </a:lvl1pPr>
            <a:lvl2pPr>
              <a:defRPr sz="2400" b="0"/>
            </a:lvl2pPr>
            <a:lvl3pPr>
              <a:defRPr sz="2000" b="0"/>
            </a:lvl3pPr>
            <a:lvl4pPr>
              <a:defRPr sz="1800" b="0"/>
            </a:lvl4pPr>
            <a:lvl5pPr>
              <a:defRPr sz="1800" b="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</p:spTree>
    <p:extLst>
      <p:ext uri="{BB962C8B-B14F-4D97-AF65-F5344CB8AC3E}">
        <p14:creationId xmlns:p14="http://schemas.microsoft.com/office/powerpoint/2010/main" val="37053937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 b="0"/>
            </a:lvl1pPr>
            <a:lvl2pPr>
              <a:defRPr sz="2000" b="0"/>
            </a:lvl2pPr>
            <a:lvl3pPr>
              <a:defRPr sz="1800" b="0"/>
            </a:lvl3pPr>
            <a:lvl4pPr>
              <a:defRPr sz="1600" b="0"/>
            </a:lvl4pPr>
            <a:lvl5pPr>
              <a:defRPr sz="1600" b="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 b="0"/>
            </a:lvl1pPr>
            <a:lvl2pPr>
              <a:defRPr sz="2000" b="0"/>
            </a:lvl2pPr>
            <a:lvl3pPr>
              <a:defRPr sz="1800" b="0"/>
            </a:lvl3pPr>
            <a:lvl4pPr>
              <a:defRPr sz="1600" b="0"/>
            </a:lvl4pPr>
            <a:lvl5pPr>
              <a:defRPr sz="1600" b="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</p:spTree>
    <p:extLst>
      <p:ext uri="{BB962C8B-B14F-4D97-AF65-F5344CB8AC3E}">
        <p14:creationId xmlns:p14="http://schemas.microsoft.com/office/powerpoint/2010/main" val="6966268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</a:p>
        </p:txBody>
      </p:sp>
    </p:spTree>
    <p:extLst>
      <p:ext uri="{BB962C8B-B14F-4D97-AF65-F5344CB8AC3E}">
        <p14:creationId xmlns:p14="http://schemas.microsoft.com/office/powerpoint/2010/main" val="14892734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393287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 b="0"/>
            </a:lvl1pPr>
            <a:lvl2pPr>
              <a:defRPr sz="2800" b="0"/>
            </a:lvl2pPr>
            <a:lvl3pPr>
              <a:defRPr sz="2400" b="0"/>
            </a:lvl3pPr>
            <a:lvl4pPr>
              <a:defRPr sz="2000" b="0"/>
            </a:lvl4pPr>
            <a:lvl5pPr>
              <a:defRPr sz="2000" b="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 b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noProof="1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18523935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noProof="1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27247825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0"/>
            <a:ext cx="9144000" cy="533400"/>
            <a:chOff x="0" y="0"/>
            <a:chExt cx="5760" cy="336"/>
          </a:xfrm>
        </p:grpSpPr>
        <p:sp>
          <p:nvSpPr>
            <p:cNvPr id="2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180" cy="336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 sz="2400">
                <a:latin typeface="Times New Roman" panose="02020603050405020304" pitchFamily="18" charset="0"/>
              </a:endParaRPr>
            </a:p>
          </p:txBody>
        </p:sp>
        <p:sp>
          <p:nvSpPr>
            <p:cNvPr id="3" name="Rectangle 4"/>
            <p:cNvSpPr>
              <a:spLocks noChangeArrowheads="1"/>
            </p:cNvSpPr>
            <p:nvPr/>
          </p:nvSpPr>
          <p:spPr bwMode="auto">
            <a:xfrm>
              <a:off x="0" y="85"/>
              <a:ext cx="5760" cy="17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  <a:defRPr/>
              </a:pPr>
              <a:endParaRPr lang="zh-CN" altLang="en-US" sz="2400">
                <a:latin typeface="Times New Roman" panose="02020603050405020304" pitchFamily="18" charset="0"/>
              </a:endParaRPr>
            </a:p>
          </p:txBody>
        </p:sp>
      </p:grpSp>
      <p:sp>
        <p:nvSpPr>
          <p:cNvPr id="1027" name="Rectangle 1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457200" y="457200"/>
            <a:ext cx="82296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zh-CN"/>
              <a:t>单击此处编辑母版标题样式</a:t>
            </a:r>
          </a:p>
        </p:txBody>
      </p:sp>
      <p:sp>
        <p:nvSpPr>
          <p:cNvPr id="1028" name="Rectangle 13"/>
          <p:cNvSpPr>
            <a:spLocks noGrp="1" noChangeArrowheads="1"/>
          </p:cNvSpPr>
          <p:nvPr>
            <p:ph type="body" idx="4294967295"/>
          </p:nvPr>
        </p:nvSpPr>
        <p:spPr bwMode="auto">
          <a:xfrm>
            <a:off x="457200" y="1371600"/>
            <a:ext cx="8229600" cy="525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zh-CN"/>
              <a:t>单击此处编辑母版文本样式</a:t>
            </a:r>
          </a:p>
          <a:p>
            <a:pPr lvl="1"/>
            <a:r>
              <a:rPr lang="zh-CN" altLang="zh-CN"/>
              <a:t>第二级</a:t>
            </a:r>
          </a:p>
          <a:p>
            <a:pPr lvl="2"/>
            <a:r>
              <a:rPr lang="zh-CN" altLang="zh-CN"/>
              <a:t>第三级</a:t>
            </a:r>
          </a:p>
          <a:p>
            <a:pPr lvl="3"/>
            <a:r>
              <a:rPr lang="zh-CN" altLang="zh-CN"/>
              <a:t>第四级</a:t>
            </a:r>
          </a:p>
          <a:p>
            <a:pPr lvl="4"/>
            <a:r>
              <a:rPr lang="zh-CN" altLang="zh-CN"/>
              <a:t>第五级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anose="05000000000000000000" pitchFamily="2" charset="2"/>
        <a:buChar char="n"/>
        <a:defRPr sz="28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CC0000"/>
        </a:buClr>
        <a:buSzPct val="80000"/>
        <a:buFont typeface="Wingdings" panose="05000000000000000000" pitchFamily="2" charset="2"/>
        <a:buChar char="¨"/>
        <a:defRPr sz="2600" b="1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anose="05000000000000000000" pitchFamily="2" charset="2"/>
        <a:buChar char="n"/>
        <a:defRPr sz="2400" b="1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CC0000"/>
        </a:buClr>
        <a:buSzPct val="70000"/>
        <a:buFont typeface="Wingdings" panose="05000000000000000000" pitchFamily="2" charset="2"/>
        <a:buChar char="¨"/>
        <a:defRPr sz="2200" b="1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Wingdings" panose="05000000000000000000" pitchFamily="2" charset="2"/>
        <a:buChar char="§"/>
        <a:defRPr sz="2000" b="1">
          <a:solidFill>
            <a:schemeClr val="tx1"/>
          </a:solidFill>
          <a:latin typeface="+mn-lt"/>
          <a:ea typeface="+mn-ea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Wingdings" panose="05000000000000000000" pitchFamily="2" charset="2"/>
        <a:buChar char="§"/>
        <a:defRPr sz="2000" b="1">
          <a:solidFill>
            <a:schemeClr val="tx1"/>
          </a:solidFill>
          <a:latin typeface="+mn-lt"/>
          <a:ea typeface="+mn-ea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Wingdings" panose="05000000000000000000" pitchFamily="2" charset="2"/>
        <a:buChar char="§"/>
        <a:defRPr sz="2000" b="1">
          <a:solidFill>
            <a:schemeClr val="tx1"/>
          </a:solidFill>
          <a:latin typeface="+mn-lt"/>
          <a:ea typeface="+mn-ea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Wingdings" panose="05000000000000000000" pitchFamily="2" charset="2"/>
        <a:buChar char="§"/>
        <a:defRPr sz="2000" b="1">
          <a:solidFill>
            <a:schemeClr val="tx1"/>
          </a:solidFill>
          <a:latin typeface="+mn-lt"/>
          <a:ea typeface="+mn-ea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Wingdings" panose="05000000000000000000" pitchFamily="2" charset="2"/>
        <a:buChar char="§"/>
        <a:defRPr sz="2000" b="1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cnblogs.com/seakt/p/4478045.html" TargetMode="Externa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notesSlide" Target="../notesSlides/notesSlide1.xml"/><Relationship Id="rId7" Type="http://schemas.openxmlformats.org/officeDocument/2006/relationships/image" Target="../media/image3.png"/><Relationship Id="rId12" Type="http://schemas.openxmlformats.org/officeDocument/2006/relationships/image" Target="../media/image8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.png"/><Relationship Id="rId11" Type="http://schemas.openxmlformats.org/officeDocument/2006/relationships/image" Target="../media/image7.png"/><Relationship Id="rId5" Type="http://schemas.openxmlformats.org/officeDocument/2006/relationships/image" Target="../media/image1.wmf"/><Relationship Id="rId10" Type="http://schemas.openxmlformats.org/officeDocument/2006/relationships/image" Target="../media/image6.png"/><Relationship Id="rId4" Type="http://schemas.openxmlformats.org/officeDocument/2006/relationships/oleObject" Target="../embeddings/oleObject1.bin"/><Relationship Id="rId9" Type="http://schemas.openxmlformats.org/officeDocument/2006/relationships/image" Target="../media/image5.pn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cnblogs.com/zhrb/p/6347738.html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标题 1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zh-CN" altLang="en-US" dirty="0">
                <a:solidFill>
                  <a:schemeClr val="bg2">
                    <a:lumMod val="75000"/>
                  </a:schemeClr>
                </a:solidFill>
              </a:rPr>
              <a:t>第</a:t>
            </a:r>
            <a:r>
              <a:rPr lang="en-US" altLang="zh-CN" dirty="0">
                <a:solidFill>
                  <a:schemeClr val="bg2">
                    <a:lumMod val="75000"/>
                  </a:schemeClr>
                </a:solidFill>
              </a:rPr>
              <a:t>1</a:t>
            </a:r>
            <a:r>
              <a:rPr lang="zh-CN" altLang="en-US" dirty="0">
                <a:solidFill>
                  <a:schemeClr val="bg2">
                    <a:lumMod val="75000"/>
                  </a:schemeClr>
                </a:solidFill>
              </a:rPr>
              <a:t>章 绪论</a:t>
            </a:r>
          </a:p>
        </p:txBody>
      </p:sp>
      <p:sp>
        <p:nvSpPr>
          <p:cNvPr id="4099" name="副标题 2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zh-CN" altLang="en-US">
                <a:solidFill>
                  <a:schemeClr val="bg2">
                    <a:lumMod val="75000"/>
                  </a:schemeClr>
                </a:solidFill>
              </a:rPr>
              <a:t>主讲人：郑如滨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2. HelloWorld</a:t>
            </a:r>
            <a:r>
              <a:rPr lang="zh-CN" altLang="en-US" dirty="0"/>
              <a:t>详解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/>
              <a:t>String[] </a:t>
            </a:r>
            <a:r>
              <a:rPr lang="en-US" altLang="zh-CN" dirty="0" err="1"/>
              <a:t>args</a:t>
            </a:r>
            <a:endParaRPr lang="en-US" altLang="zh-CN" dirty="0"/>
          </a:p>
          <a:p>
            <a:pPr lvl="1"/>
            <a:r>
              <a:rPr lang="zh-CN" altLang="en-US" dirty="0"/>
              <a:t>一个</a:t>
            </a:r>
            <a:r>
              <a:rPr lang="en-US" altLang="zh-CN" dirty="0"/>
              <a:t>String</a:t>
            </a:r>
            <a:r>
              <a:rPr lang="zh-CN" altLang="en-US" dirty="0"/>
              <a:t>数组，包含控制台传入的多个参数</a:t>
            </a:r>
            <a:endParaRPr lang="en-US" altLang="zh-CN" dirty="0"/>
          </a:p>
          <a:p>
            <a:pPr lvl="1"/>
            <a:r>
              <a:rPr lang="zh-CN" altLang="en-US" dirty="0"/>
              <a:t>执行 </a:t>
            </a:r>
            <a:r>
              <a:rPr lang="en-US" altLang="zh-CN" i="1" dirty="0"/>
              <a:t>java HelloWorld 11 22 33 </a:t>
            </a:r>
          </a:p>
          <a:p>
            <a:pPr lvl="2"/>
            <a:r>
              <a:rPr lang="zh-CN" altLang="en-US" dirty="0"/>
              <a:t>将</a:t>
            </a:r>
            <a:r>
              <a:rPr lang="en-US" altLang="zh-CN" i="1" dirty="0"/>
              <a:t>11 22 33</a:t>
            </a:r>
            <a:r>
              <a:rPr lang="zh-CN" altLang="en-US" dirty="0"/>
              <a:t>作为控制台参数传入程序</a:t>
            </a:r>
            <a:endParaRPr lang="en-US" altLang="zh-CN" dirty="0"/>
          </a:p>
          <a:p>
            <a:pPr lvl="2"/>
            <a:r>
              <a:rPr lang="zh-CN" altLang="en-US" dirty="0"/>
              <a:t>传入参数类型：</a:t>
            </a:r>
            <a:r>
              <a:rPr lang="en-US" altLang="zh-CN" dirty="0"/>
              <a:t>String</a:t>
            </a:r>
            <a:endParaRPr lang="zh-CN" altLang="en-US" dirty="0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5054" y="3963226"/>
            <a:ext cx="7097574" cy="25220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597299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2. Java</a:t>
            </a:r>
            <a:r>
              <a:rPr lang="zh-CN" altLang="en-US" dirty="0"/>
              <a:t>特点</a:t>
            </a:r>
            <a:r>
              <a:rPr lang="en-US" altLang="zh-CN" dirty="0"/>
              <a:t>-</a:t>
            </a:r>
            <a:r>
              <a:rPr lang="zh-CN" altLang="en-US" dirty="0"/>
              <a:t>跨平台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/>
              <a:t>Java</a:t>
            </a:r>
            <a:r>
              <a:rPr lang="zh-CN" altLang="en-US" dirty="0"/>
              <a:t>的跨平台特性</a:t>
            </a:r>
            <a:endParaRPr lang="en-US" altLang="zh-CN" dirty="0"/>
          </a:p>
          <a:p>
            <a:pPr lvl="1"/>
            <a:r>
              <a:rPr lang="en-US" altLang="zh-CN" dirty="0"/>
              <a:t>Java</a:t>
            </a:r>
            <a:r>
              <a:rPr lang="zh-CN" altLang="en-US" dirty="0"/>
              <a:t>字节码文件可以在多个操作系统上运行</a:t>
            </a:r>
            <a:endParaRPr lang="en-US" altLang="zh-CN" dirty="0"/>
          </a:p>
          <a:p>
            <a:pPr lvl="1"/>
            <a:r>
              <a:rPr lang="zh-CN" altLang="en-US" dirty="0"/>
              <a:t>前提：每个操作系统装上对应版本的虚拟机</a:t>
            </a:r>
            <a:endParaRPr lang="en-US" altLang="zh-CN" dirty="0"/>
          </a:p>
          <a:p>
            <a:pPr lvl="1"/>
            <a:r>
              <a:rPr lang="zh-CN" altLang="en-US" dirty="0"/>
              <a:t>虚拟机是</a:t>
            </a:r>
            <a:r>
              <a:rPr lang="en-US" altLang="zh-CN" dirty="0"/>
              <a:t>Java</a:t>
            </a:r>
            <a:r>
              <a:rPr lang="zh-CN" altLang="en-US" dirty="0"/>
              <a:t>跨平台运行的关键</a:t>
            </a:r>
            <a:endParaRPr lang="en-US" altLang="zh-CN" dirty="0"/>
          </a:p>
          <a:p>
            <a:pPr lvl="1"/>
            <a:endParaRPr lang="zh-CN" altLang="en-US" dirty="0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3506" y="3429000"/>
            <a:ext cx="4257675" cy="3143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730513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2. Java</a:t>
            </a:r>
            <a:r>
              <a:rPr lang="zh-CN" altLang="en-US" dirty="0"/>
              <a:t>特点</a:t>
            </a:r>
            <a:r>
              <a:rPr lang="en-US" altLang="zh-CN" dirty="0"/>
              <a:t>-</a:t>
            </a:r>
            <a:r>
              <a:rPr lang="zh-CN" altLang="en-US" dirty="0"/>
              <a:t>虚拟机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/>
              <a:t>虚拟机</a:t>
            </a:r>
            <a:r>
              <a:rPr lang="en-US" altLang="zh-CN" dirty="0"/>
              <a:t>(Java Virtual Machine</a:t>
            </a:r>
            <a:r>
              <a:rPr lang="zh-CN" altLang="en-US" dirty="0"/>
              <a:t>，</a:t>
            </a:r>
            <a:r>
              <a:rPr lang="en-US" altLang="zh-CN" dirty="0"/>
              <a:t>JVM)</a:t>
            </a:r>
          </a:p>
          <a:p>
            <a:pPr lvl="1"/>
            <a:r>
              <a:rPr lang="zh-CN" altLang="en-US" dirty="0"/>
              <a:t>一个</a:t>
            </a:r>
            <a:r>
              <a:rPr lang="zh-CN" altLang="en-US" dirty="0">
                <a:solidFill>
                  <a:schemeClr val="bg2">
                    <a:lumMod val="60000"/>
                    <a:lumOff val="40000"/>
                  </a:schemeClr>
                </a:solidFill>
              </a:rPr>
              <a:t>抽象的</a:t>
            </a:r>
            <a:r>
              <a:rPr lang="zh-CN" altLang="en-US" dirty="0"/>
              <a:t>可运行</a:t>
            </a:r>
            <a:r>
              <a:rPr lang="en-US" altLang="zh-CN" dirty="0"/>
              <a:t>Java</a:t>
            </a:r>
            <a:r>
              <a:rPr lang="zh-CN" altLang="en-US" dirty="0"/>
              <a:t>程序的计算机。</a:t>
            </a:r>
            <a:endParaRPr lang="en-US" altLang="zh-CN" dirty="0"/>
          </a:p>
          <a:p>
            <a:pPr lvl="1"/>
            <a:r>
              <a:rPr lang="zh-CN" altLang="en-US" dirty="0"/>
              <a:t>不是真实的机器，</a:t>
            </a:r>
            <a:r>
              <a:rPr lang="zh-CN" altLang="en-US" dirty="0">
                <a:solidFill>
                  <a:schemeClr val="bg2">
                    <a:lumMod val="60000"/>
                    <a:lumOff val="40000"/>
                  </a:schemeClr>
                </a:solidFill>
              </a:rPr>
              <a:t>只是一段程序</a:t>
            </a:r>
            <a:r>
              <a:rPr lang="zh-CN" altLang="en-US" dirty="0"/>
              <a:t>，该程序可运行字节码程序</a:t>
            </a:r>
            <a:endParaRPr lang="en-US" altLang="zh-CN" dirty="0"/>
          </a:p>
          <a:p>
            <a:pPr lvl="1"/>
            <a:r>
              <a:rPr lang="zh-CN" altLang="en-US" dirty="0">
                <a:solidFill>
                  <a:schemeClr val="bg2">
                    <a:lumMod val="60000"/>
                    <a:lumOff val="40000"/>
                  </a:schemeClr>
                </a:solidFill>
              </a:rPr>
              <a:t>字节码程序只和虚拟机打交道</a:t>
            </a:r>
            <a:r>
              <a:rPr lang="zh-CN" altLang="en-US" dirty="0"/>
              <a:t>不和操作系统交互</a:t>
            </a:r>
            <a:endParaRPr lang="en-US" altLang="zh-CN" dirty="0"/>
          </a:p>
          <a:p>
            <a:pPr lvl="1"/>
            <a:r>
              <a:rPr lang="zh-CN" altLang="en-US" dirty="0"/>
              <a:t>字节码文件平台中立、</a:t>
            </a:r>
            <a:r>
              <a:rPr lang="zh-CN" altLang="en-US"/>
              <a:t>结构无关</a:t>
            </a:r>
            <a:endParaRPr lang="en-US" altLang="zh-CN" dirty="0"/>
          </a:p>
          <a:p>
            <a:r>
              <a:rPr lang="en-US" altLang="zh-CN" dirty="0"/>
              <a:t>Java</a:t>
            </a:r>
            <a:r>
              <a:rPr lang="zh-CN" altLang="en-US" dirty="0"/>
              <a:t>运行时环境</a:t>
            </a:r>
            <a:r>
              <a:rPr lang="en-US" altLang="zh-CN" dirty="0"/>
              <a:t>(</a:t>
            </a:r>
            <a:r>
              <a:rPr lang="en-US" altLang="zh-CN" dirty="0">
                <a:solidFill>
                  <a:schemeClr val="bg2">
                    <a:lumMod val="60000"/>
                    <a:lumOff val="40000"/>
                  </a:schemeClr>
                </a:solidFill>
              </a:rPr>
              <a:t>J</a:t>
            </a:r>
            <a:r>
              <a:rPr lang="en-US" altLang="zh-CN" dirty="0"/>
              <a:t>ava </a:t>
            </a:r>
            <a:r>
              <a:rPr lang="en-US" altLang="zh-CN" dirty="0">
                <a:solidFill>
                  <a:schemeClr val="bg2">
                    <a:lumMod val="60000"/>
                    <a:lumOff val="40000"/>
                  </a:schemeClr>
                </a:solidFill>
              </a:rPr>
              <a:t>R</a:t>
            </a:r>
            <a:r>
              <a:rPr lang="en-US" altLang="zh-CN" dirty="0"/>
              <a:t>untime </a:t>
            </a:r>
            <a:r>
              <a:rPr lang="en-US" altLang="zh-CN" dirty="0">
                <a:solidFill>
                  <a:schemeClr val="bg2">
                    <a:lumMod val="60000"/>
                    <a:lumOff val="40000"/>
                  </a:schemeClr>
                </a:solidFill>
              </a:rPr>
              <a:t>E</a:t>
            </a:r>
            <a:r>
              <a:rPr lang="en-US" altLang="zh-CN" dirty="0"/>
              <a:t>nvironment)</a:t>
            </a:r>
          </a:p>
          <a:p>
            <a:pPr lvl="1"/>
            <a:r>
              <a:rPr lang="en-US" altLang="zh-CN" dirty="0"/>
              <a:t>JRE</a:t>
            </a:r>
            <a:r>
              <a:rPr lang="zh-CN" altLang="en-US" dirty="0"/>
              <a:t>是一个软件包，包含：</a:t>
            </a:r>
            <a:endParaRPr lang="en-US" altLang="zh-CN" dirty="0"/>
          </a:p>
          <a:p>
            <a:pPr lvl="2"/>
            <a:r>
              <a:rPr lang="zh-CN" altLang="en-US" dirty="0"/>
              <a:t>虚拟机</a:t>
            </a:r>
            <a:endParaRPr lang="en-US" altLang="zh-CN" dirty="0"/>
          </a:p>
          <a:p>
            <a:pPr lvl="2"/>
            <a:r>
              <a:rPr lang="zh-CN" altLang="en-US" dirty="0"/>
              <a:t>运行</a:t>
            </a:r>
            <a:r>
              <a:rPr lang="en-US" altLang="zh-CN" dirty="0"/>
              <a:t>Java</a:t>
            </a:r>
            <a:r>
              <a:rPr lang="zh-CN" altLang="en-US" dirty="0"/>
              <a:t>所需的</a:t>
            </a:r>
            <a:r>
              <a:rPr lang="en-US" altLang="zh-CN" dirty="0"/>
              <a:t>Java</a:t>
            </a:r>
            <a:r>
              <a:rPr lang="zh-CN" altLang="en-US" dirty="0"/>
              <a:t>类库</a:t>
            </a:r>
            <a:endParaRPr lang="en-US" altLang="zh-CN" dirty="0"/>
          </a:p>
          <a:p>
            <a:pPr marL="457200" lvl="1" indent="0">
              <a:buNone/>
            </a:pPr>
            <a:endParaRPr lang="en-US" altLang="zh-CN" dirty="0"/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0096390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2. Java</a:t>
            </a:r>
            <a:r>
              <a:rPr lang="zh-CN" altLang="en-US" dirty="0"/>
              <a:t>特点</a:t>
            </a:r>
            <a:r>
              <a:rPr lang="en-US" altLang="zh-CN" dirty="0"/>
              <a:t>-JDK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/>
              <a:t>Java</a:t>
            </a:r>
            <a:r>
              <a:rPr lang="zh-CN" altLang="en-US" dirty="0"/>
              <a:t>开发工具</a:t>
            </a:r>
            <a:r>
              <a:rPr lang="en-US" altLang="zh-CN" dirty="0"/>
              <a:t>(</a:t>
            </a:r>
            <a:r>
              <a:rPr lang="en-US" altLang="zh-CN" dirty="0">
                <a:solidFill>
                  <a:schemeClr val="bg2">
                    <a:lumMod val="60000"/>
                    <a:lumOff val="40000"/>
                  </a:schemeClr>
                </a:solidFill>
              </a:rPr>
              <a:t>J</a:t>
            </a:r>
            <a:r>
              <a:rPr lang="en-US" altLang="zh-CN" dirty="0"/>
              <a:t>ava </a:t>
            </a:r>
            <a:r>
              <a:rPr lang="en-US" altLang="zh-CN" dirty="0">
                <a:solidFill>
                  <a:schemeClr val="bg2">
                    <a:lumMod val="60000"/>
                    <a:lumOff val="40000"/>
                  </a:schemeClr>
                </a:solidFill>
              </a:rPr>
              <a:t>D</a:t>
            </a:r>
            <a:r>
              <a:rPr lang="en-US" altLang="zh-CN" dirty="0"/>
              <a:t>evelopment </a:t>
            </a:r>
            <a:r>
              <a:rPr lang="en-US" altLang="zh-CN" dirty="0">
                <a:solidFill>
                  <a:schemeClr val="bg2">
                    <a:lumMod val="60000"/>
                    <a:lumOff val="40000"/>
                  </a:schemeClr>
                </a:solidFill>
              </a:rPr>
              <a:t>K</a:t>
            </a:r>
            <a:r>
              <a:rPr lang="en-US" altLang="zh-CN" dirty="0"/>
              <a:t>it)</a:t>
            </a:r>
          </a:p>
          <a:p>
            <a:pPr lvl="1"/>
            <a:r>
              <a:rPr lang="zh-CN" altLang="en-US" dirty="0"/>
              <a:t>包含了</a:t>
            </a:r>
            <a:r>
              <a:rPr lang="en-US" altLang="zh-CN" dirty="0"/>
              <a:t>JRE</a:t>
            </a:r>
          </a:p>
          <a:p>
            <a:pPr lvl="1"/>
            <a:r>
              <a:rPr lang="zh-CN" altLang="en-US" dirty="0"/>
              <a:t>包含了</a:t>
            </a:r>
            <a:r>
              <a:rPr lang="en-US" altLang="zh-CN" dirty="0"/>
              <a:t>Java</a:t>
            </a:r>
            <a:r>
              <a:rPr lang="zh-CN" altLang="en-US" dirty="0"/>
              <a:t>开发人员所需的开发工具</a:t>
            </a:r>
            <a:endParaRPr lang="en-US" altLang="zh-CN" dirty="0"/>
          </a:p>
          <a:p>
            <a:pPr lvl="2"/>
            <a:r>
              <a:rPr lang="en-US" altLang="zh-CN" i="1" dirty="0" err="1"/>
              <a:t>javac</a:t>
            </a:r>
            <a:r>
              <a:rPr lang="zh-CN" altLang="en-US" dirty="0"/>
              <a:t>编译器</a:t>
            </a:r>
            <a:endParaRPr lang="en-US" altLang="zh-CN" dirty="0"/>
          </a:p>
          <a:p>
            <a:pPr lvl="2"/>
            <a:r>
              <a:rPr lang="en-US" altLang="zh-CN" i="1" dirty="0" err="1"/>
              <a:t>javap</a:t>
            </a:r>
            <a:r>
              <a:rPr lang="zh-CN" altLang="en-US" dirty="0"/>
              <a:t>反编译工具</a:t>
            </a:r>
            <a:endParaRPr lang="en-US" altLang="zh-CN" dirty="0"/>
          </a:p>
          <a:p>
            <a:pPr lvl="2"/>
            <a:endParaRPr lang="en-US" altLang="zh-CN" dirty="0"/>
          </a:p>
          <a:p>
            <a:r>
              <a:rPr lang="en-US" altLang="zh-CN" dirty="0"/>
              <a:t>JVM</a:t>
            </a:r>
            <a:r>
              <a:rPr lang="zh-CN" altLang="en-US" dirty="0"/>
              <a:t>、</a:t>
            </a:r>
            <a:r>
              <a:rPr lang="en-US" altLang="zh-CN" dirty="0"/>
              <a:t>JRE</a:t>
            </a:r>
            <a:r>
              <a:rPr lang="zh-CN" altLang="en-US" dirty="0"/>
              <a:t>、</a:t>
            </a:r>
            <a:r>
              <a:rPr lang="en-US" altLang="zh-CN" dirty="0"/>
              <a:t>JDK</a:t>
            </a:r>
            <a:r>
              <a:rPr lang="zh-CN" altLang="en-US" dirty="0"/>
              <a:t>之间的关系</a:t>
            </a:r>
            <a:endParaRPr lang="en-US" altLang="zh-CN" dirty="0"/>
          </a:p>
          <a:p>
            <a:pPr lvl="1"/>
            <a:r>
              <a:rPr lang="en-US" altLang="zh-CN" dirty="0"/>
              <a:t>JDK</a:t>
            </a:r>
            <a:r>
              <a:rPr lang="zh-CN" altLang="en-US" dirty="0"/>
              <a:t>包含了</a:t>
            </a:r>
            <a:r>
              <a:rPr lang="en-US" altLang="zh-CN" dirty="0"/>
              <a:t>JRE</a:t>
            </a:r>
            <a:r>
              <a:rPr lang="zh-CN" altLang="en-US" dirty="0"/>
              <a:t>、</a:t>
            </a:r>
            <a:r>
              <a:rPr lang="en-US" altLang="zh-CN" dirty="0"/>
              <a:t>JRE</a:t>
            </a:r>
            <a:r>
              <a:rPr lang="zh-CN" altLang="en-US" dirty="0"/>
              <a:t>包含了</a:t>
            </a:r>
            <a:r>
              <a:rPr lang="en-US" altLang="zh-CN" dirty="0"/>
              <a:t>JVM</a:t>
            </a:r>
          </a:p>
          <a:p>
            <a:pPr lvl="1"/>
            <a:r>
              <a:rPr lang="zh-CN" altLang="en-US" dirty="0"/>
              <a:t>普通用户使用</a:t>
            </a:r>
            <a:r>
              <a:rPr lang="en-US" altLang="zh-CN" dirty="0"/>
              <a:t>JRE</a:t>
            </a:r>
            <a:r>
              <a:rPr lang="zh-CN" altLang="en-US" dirty="0"/>
              <a:t>，</a:t>
            </a:r>
            <a:r>
              <a:rPr lang="en-US" altLang="zh-CN" dirty="0"/>
              <a:t>Java</a:t>
            </a:r>
            <a:r>
              <a:rPr lang="zh-CN" altLang="en-US" dirty="0"/>
              <a:t>开发人员使用</a:t>
            </a:r>
            <a:r>
              <a:rPr lang="en-US" altLang="zh-CN" dirty="0"/>
              <a:t>JDK</a:t>
            </a:r>
          </a:p>
          <a:p>
            <a:pPr lvl="1"/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4965770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34C4DE5B-F909-481A-8517-013110AB94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2. Java</a:t>
            </a:r>
            <a:r>
              <a:rPr lang="zh-CN" altLang="en-US" dirty="0"/>
              <a:t>程序开发与运行过程</a:t>
            </a:r>
          </a:p>
        </p:txBody>
      </p:sp>
      <p:sp>
        <p:nvSpPr>
          <p:cNvPr id="7" name="内容占位符 6">
            <a:extLst>
              <a:ext uri="{FF2B5EF4-FFF2-40B4-BE49-F238E27FC236}">
                <a16:creationId xmlns="" xmlns:a16="http://schemas.microsoft.com/office/drawing/2014/main" id="{E8AF1CC4-A143-457E-B5A2-F68A32B68A3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/>
              <a:t>Java</a:t>
            </a:r>
            <a:r>
              <a:rPr lang="zh-CN" altLang="en-US" dirty="0"/>
              <a:t>程序开发与运行过程总结</a:t>
            </a:r>
            <a:endParaRPr lang="en-US" altLang="zh-CN" dirty="0"/>
          </a:p>
          <a:p>
            <a:pPr lvl="1"/>
            <a:r>
              <a:rPr lang="zh-CN" altLang="en-US" dirty="0"/>
              <a:t>编写源码 </a:t>
            </a:r>
            <a:r>
              <a:rPr lang="en-US" altLang="zh-CN" dirty="0"/>
              <a:t>.java</a:t>
            </a:r>
          </a:p>
          <a:p>
            <a:pPr lvl="1"/>
            <a:r>
              <a:rPr lang="zh-CN" altLang="en-US" dirty="0"/>
              <a:t>使用</a:t>
            </a:r>
            <a:r>
              <a:rPr lang="en-US" altLang="zh-CN" dirty="0"/>
              <a:t>JDK</a:t>
            </a:r>
            <a:r>
              <a:rPr lang="zh-CN" altLang="en-US" dirty="0"/>
              <a:t>中包含的编译器进行编译，以生成平台无关字节码文件</a:t>
            </a:r>
            <a:r>
              <a:rPr lang="en-US" altLang="zh-CN" dirty="0"/>
              <a:t>.class</a:t>
            </a:r>
          </a:p>
          <a:p>
            <a:pPr lvl="1"/>
            <a:r>
              <a:rPr lang="zh-CN" altLang="en-US" dirty="0"/>
              <a:t>虚拟机载入相应的字节码文件在操作系统上运行</a:t>
            </a:r>
          </a:p>
        </p:txBody>
      </p:sp>
      <p:pic>
        <p:nvPicPr>
          <p:cNvPr id="13" name="图片 12">
            <a:extLst>
              <a:ext uri="{FF2B5EF4-FFF2-40B4-BE49-F238E27FC236}">
                <a16:creationId xmlns="" xmlns:a16="http://schemas.microsoft.com/office/drawing/2014/main" id="{FF0DD172-D9D8-400A-BD10-A34EBF3D39C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94" y="4344816"/>
            <a:ext cx="9144000" cy="1183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989970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2. Java</a:t>
            </a:r>
            <a:r>
              <a:rPr lang="zh-CN" altLang="en-US" dirty="0"/>
              <a:t>编程平台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/>
              <a:t>Java SE(Standard Edition)</a:t>
            </a:r>
          </a:p>
          <a:p>
            <a:pPr lvl="1"/>
            <a:r>
              <a:rPr lang="zh-CN" altLang="en-US" dirty="0"/>
              <a:t>包含</a:t>
            </a:r>
            <a:r>
              <a:rPr lang="en-US" altLang="zh-CN" dirty="0"/>
              <a:t>Java SE API</a:t>
            </a:r>
            <a:r>
              <a:rPr lang="zh-CN" altLang="en-US" dirty="0"/>
              <a:t>，提供</a:t>
            </a:r>
            <a:r>
              <a:rPr lang="en-US" altLang="zh-CN" dirty="0"/>
              <a:t>Java</a:t>
            </a:r>
            <a:r>
              <a:rPr lang="zh-CN" altLang="en-US" dirty="0"/>
              <a:t>语言的核心功能</a:t>
            </a:r>
            <a:endParaRPr lang="en-US" altLang="zh-CN" dirty="0"/>
          </a:p>
          <a:p>
            <a:pPr lvl="1"/>
            <a:endParaRPr lang="en-US" altLang="zh-CN" dirty="0"/>
          </a:p>
          <a:p>
            <a:r>
              <a:rPr lang="en-US" altLang="zh-CN" dirty="0"/>
              <a:t>Java EE(Enterprise Edition)</a:t>
            </a:r>
          </a:p>
          <a:p>
            <a:pPr lvl="1"/>
            <a:r>
              <a:rPr lang="zh-CN" altLang="en-US" dirty="0"/>
              <a:t>基于</a:t>
            </a:r>
            <a:r>
              <a:rPr lang="en-US" altLang="zh-CN" dirty="0"/>
              <a:t>Java SE</a:t>
            </a:r>
            <a:r>
              <a:rPr lang="zh-CN" altLang="en-US" dirty="0"/>
              <a:t>，提供一些企业应用特性</a:t>
            </a:r>
            <a:endParaRPr lang="en-US" altLang="zh-CN" dirty="0"/>
          </a:p>
          <a:p>
            <a:pPr lvl="1"/>
            <a:r>
              <a:rPr lang="zh-CN" altLang="en-US" dirty="0"/>
              <a:t>现在叫做 </a:t>
            </a:r>
            <a:r>
              <a:rPr lang="en-US" altLang="zh-CN" b="1"/>
              <a:t>Jakarta EE</a:t>
            </a:r>
          </a:p>
          <a:p>
            <a:pPr lvl="1"/>
            <a:endParaRPr lang="en-US" altLang="zh-CN" dirty="0"/>
          </a:p>
          <a:p>
            <a:r>
              <a:rPr lang="en-US" altLang="zh-CN" dirty="0"/>
              <a:t>Java ME(Micro Edition)</a:t>
            </a:r>
          </a:p>
          <a:p>
            <a:pPr lvl="1"/>
            <a:r>
              <a:rPr lang="zh-CN" altLang="en-US" dirty="0"/>
              <a:t>用于嵌入式与移动设备</a:t>
            </a:r>
            <a:endParaRPr lang="en-US" altLang="zh-CN" dirty="0"/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54932666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90BC348B-0F23-44E1-A04C-3F0EF393F5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总结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="" xmlns:a16="http://schemas.microsoft.com/office/drawing/2014/main" id="{A87E3339-8D5B-46A0-915D-FF91817B0DD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/>
              <a:t>基本概念</a:t>
            </a:r>
            <a:endParaRPr lang="en-US" altLang="zh-CN" dirty="0"/>
          </a:p>
          <a:p>
            <a:pPr lvl="1"/>
            <a:r>
              <a:rPr lang="zh-CN" altLang="en-US" dirty="0"/>
              <a:t>跨平台、</a:t>
            </a:r>
            <a:r>
              <a:rPr lang="en-US" altLang="zh-CN" dirty="0"/>
              <a:t>JVM</a:t>
            </a:r>
            <a:r>
              <a:rPr lang="zh-CN" altLang="en-US" dirty="0"/>
              <a:t>、</a:t>
            </a:r>
            <a:r>
              <a:rPr lang="en-US" altLang="zh-CN" dirty="0"/>
              <a:t>JRE</a:t>
            </a:r>
            <a:r>
              <a:rPr lang="zh-CN" altLang="en-US" dirty="0"/>
              <a:t>、</a:t>
            </a:r>
            <a:r>
              <a:rPr lang="en-US" altLang="zh-CN" dirty="0"/>
              <a:t>JDK</a:t>
            </a:r>
          </a:p>
          <a:p>
            <a:r>
              <a:rPr lang="zh-CN" altLang="en-US" dirty="0"/>
              <a:t>常用命令</a:t>
            </a:r>
            <a:endParaRPr lang="en-US" altLang="zh-CN" dirty="0"/>
          </a:p>
          <a:p>
            <a:pPr lvl="1"/>
            <a:r>
              <a:rPr lang="en-US" altLang="zh-CN" dirty="0" err="1"/>
              <a:t>javac</a:t>
            </a:r>
            <a:r>
              <a:rPr lang="zh-CN" altLang="en-US" dirty="0"/>
              <a:t>、</a:t>
            </a:r>
            <a:r>
              <a:rPr lang="en-US" altLang="zh-CN" dirty="0"/>
              <a:t>java</a:t>
            </a:r>
          </a:p>
          <a:p>
            <a:r>
              <a:rPr lang="zh-CN" altLang="en-US" dirty="0"/>
              <a:t>常见扩展名</a:t>
            </a:r>
            <a:endParaRPr lang="en-US" altLang="zh-CN" dirty="0"/>
          </a:p>
          <a:p>
            <a:pPr lvl="1"/>
            <a:r>
              <a:rPr lang="en-US" altLang="zh-CN" dirty="0"/>
              <a:t>.java .class</a:t>
            </a:r>
          </a:p>
          <a:p>
            <a:pPr lvl="1"/>
            <a:r>
              <a:rPr lang="en-US" altLang="zh-CN" dirty="0"/>
              <a:t>.jar </a:t>
            </a:r>
          </a:p>
          <a:p>
            <a:r>
              <a:rPr lang="en-US" altLang="zh-CN" dirty="0"/>
              <a:t>Java</a:t>
            </a:r>
            <a:r>
              <a:rPr lang="zh-CN" altLang="en-US" dirty="0"/>
              <a:t>编程语言平台</a:t>
            </a:r>
            <a:endParaRPr lang="en-US" altLang="zh-CN" dirty="0"/>
          </a:p>
          <a:p>
            <a:pPr lvl="1"/>
            <a:r>
              <a:rPr lang="en-US" altLang="zh-CN" dirty="0"/>
              <a:t>Java SE</a:t>
            </a:r>
            <a:r>
              <a:rPr lang="zh-CN" altLang="en-US" dirty="0"/>
              <a:t>、</a:t>
            </a:r>
            <a:r>
              <a:rPr lang="en-US" altLang="zh-CN" dirty="0"/>
              <a:t>Java EE</a:t>
            </a:r>
            <a:r>
              <a:rPr lang="zh-CN" altLang="en-US" dirty="0"/>
              <a:t>、</a:t>
            </a:r>
            <a:r>
              <a:rPr lang="en-US" altLang="zh-CN" dirty="0"/>
              <a:t>Java ME</a:t>
            </a:r>
          </a:p>
          <a:p>
            <a:pPr lvl="1"/>
            <a:r>
              <a:rPr lang="en-US" altLang="zh-CN" dirty="0"/>
              <a:t>JavaFX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08853990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D8BF09FA-E8D1-48F0-8D57-D3E9C86CFA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课间练习与拓展资料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="" xmlns:a16="http://schemas.microsoft.com/office/drawing/2014/main" id="{BBCFA4CE-B61D-4E98-8D1D-483D57CED1F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/>
              <a:t>3</a:t>
            </a:r>
            <a:r>
              <a:rPr lang="zh-CN" altLang="en-US" dirty="0"/>
              <a:t>题，见</a:t>
            </a:r>
            <a:r>
              <a:rPr lang="en-US" altLang="zh-CN" dirty="0"/>
              <a:t>Java</a:t>
            </a:r>
            <a:r>
              <a:rPr lang="zh-CN" altLang="en-US" dirty="0"/>
              <a:t>预习课件</a:t>
            </a:r>
            <a:endParaRPr lang="en-US" altLang="zh-CN" dirty="0"/>
          </a:p>
          <a:p>
            <a:endParaRPr lang="en-US" altLang="zh-CN" dirty="0"/>
          </a:p>
          <a:p>
            <a:r>
              <a:rPr lang="zh-CN" altLang="en-US" dirty="0"/>
              <a:t>参考资料：</a:t>
            </a:r>
            <a:endParaRPr lang="en-US" altLang="zh-CN" dirty="0"/>
          </a:p>
          <a:p>
            <a:pPr lvl="1"/>
            <a:r>
              <a:rPr lang="en-US" altLang="zh-CN" dirty="0"/>
              <a:t>http://www.cnblogs.com/xrq730/p/4826691.html</a:t>
            </a:r>
          </a:p>
          <a:p>
            <a:pPr lvl="2"/>
            <a:r>
              <a:rPr lang="en-US" altLang="zh-CN" dirty="0"/>
              <a:t>JVM</a:t>
            </a:r>
            <a:r>
              <a:rPr lang="zh-CN" altLang="en-US" dirty="0"/>
              <a:t>、</a:t>
            </a:r>
            <a:r>
              <a:rPr lang="en-US" altLang="zh-CN" dirty="0"/>
              <a:t>JRE</a:t>
            </a:r>
            <a:r>
              <a:rPr lang="zh-CN" altLang="en-US" dirty="0"/>
              <a:t>、</a:t>
            </a:r>
            <a:r>
              <a:rPr lang="en-US" altLang="zh-CN" dirty="0"/>
              <a:t>JDK</a:t>
            </a:r>
            <a:r>
              <a:rPr lang="zh-CN" altLang="en-US" dirty="0"/>
              <a:t>之间的联系</a:t>
            </a:r>
            <a:endParaRPr lang="en-US" altLang="zh-CN" dirty="0"/>
          </a:p>
          <a:p>
            <a:pPr lvl="2"/>
            <a:r>
              <a:rPr lang="en-US" altLang="zh-CN" dirty="0"/>
              <a:t>JCP</a:t>
            </a:r>
            <a:r>
              <a:rPr lang="zh-CN" altLang="en-US" dirty="0"/>
              <a:t>、</a:t>
            </a:r>
            <a:r>
              <a:rPr lang="en-US" altLang="zh-CN" dirty="0"/>
              <a:t>JSR</a:t>
            </a:r>
          </a:p>
          <a:p>
            <a:pPr lvl="2"/>
            <a:r>
              <a:rPr lang="zh-CN" altLang="en-US" dirty="0"/>
              <a:t>虚拟机（规范、文档）与虚拟机实现</a:t>
            </a:r>
            <a:r>
              <a:rPr lang="en-US" altLang="zh-CN" dirty="0"/>
              <a:t>(</a:t>
            </a:r>
            <a:r>
              <a:rPr lang="zh-CN" altLang="en-US" dirty="0"/>
              <a:t>如</a:t>
            </a:r>
            <a:r>
              <a:rPr lang="en-US" altLang="zh-CN" dirty="0" err="1"/>
              <a:t>HotSpot</a:t>
            </a:r>
            <a:r>
              <a:rPr lang="en-US" altLang="zh-CN" dirty="0"/>
              <a:t>)</a:t>
            </a:r>
          </a:p>
          <a:p>
            <a:pPr lvl="2"/>
            <a:r>
              <a:rPr lang="en-US" altLang="zh-CN" dirty="0"/>
              <a:t>Oracle JDK</a:t>
            </a:r>
            <a:r>
              <a:rPr lang="zh-CN" altLang="en-US" dirty="0"/>
              <a:t>、</a:t>
            </a:r>
            <a:r>
              <a:rPr lang="en-US" altLang="zh-CN" dirty="0"/>
              <a:t>Open JDK</a:t>
            </a:r>
          </a:p>
          <a:p>
            <a:pPr lvl="1"/>
            <a:endParaRPr lang="en-US" altLang="zh-CN" dirty="0"/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253165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CB59830A-5A01-40A4-928E-71990F4651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3. </a:t>
            </a:r>
            <a:r>
              <a:rPr lang="zh-CN" altLang="en-US" dirty="0"/>
              <a:t>学习</a:t>
            </a:r>
            <a:r>
              <a:rPr lang="en-US" altLang="zh-CN" dirty="0"/>
              <a:t>Java</a:t>
            </a:r>
            <a:r>
              <a:rPr lang="zh-CN" altLang="en-US" dirty="0"/>
              <a:t>的常用工具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368A52A6-FB6C-4673-B5FE-91639F1A120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/>
              <a:t>Java</a:t>
            </a:r>
            <a:r>
              <a:rPr lang="zh-CN" altLang="en-US" dirty="0"/>
              <a:t>文档</a:t>
            </a:r>
            <a:endParaRPr lang="en-US" altLang="zh-CN" dirty="0"/>
          </a:p>
          <a:p>
            <a:pPr lvl="1"/>
            <a:r>
              <a:rPr lang="en-US" altLang="zh-CN" dirty="0"/>
              <a:t>Java</a:t>
            </a:r>
            <a:r>
              <a:rPr lang="zh-CN" altLang="en-US" dirty="0"/>
              <a:t>官方在线文档</a:t>
            </a:r>
            <a:endParaRPr lang="en-US" altLang="zh-CN" dirty="0"/>
          </a:p>
          <a:p>
            <a:pPr lvl="1"/>
            <a:r>
              <a:rPr lang="zh-CN" altLang="en-US" dirty="0"/>
              <a:t>离线文档</a:t>
            </a:r>
            <a:endParaRPr lang="en-US" altLang="zh-CN" dirty="0"/>
          </a:p>
          <a:p>
            <a:r>
              <a:rPr lang="zh-CN" altLang="en-US" dirty="0" smtClean="0"/>
              <a:t>文本编辑器</a:t>
            </a:r>
            <a:endParaRPr lang="en-US" altLang="zh-CN" dirty="0" smtClean="0"/>
          </a:p>
          <a:p>
            <a:pPr lvl="1"/>
            <a:r>
              <a:rPr lang="en-US" altLang="zh-CN" dirty="0" smtClean="0"/>
              <a:t>Notepad</a:t>
            </a:r>
            <a:r>
              <a:rPr lang="en-US" altLang="zh-CN" dirty="0"/>
              <a:t>++</a:t>
            </a:r>
            <a:r>
              <a:rPr lang="zh-CN" altLang="en-US" dirty="0"/>
              <a:t>、</a:t>
            </a:r>
            <a:r>
              <a:rPr lang="en-US" altLang="zh-CN" dirty="0"/>
              <a:t>Visual Studio Code</a:t>
            </a:r>
            <a:r>
              <a:rPr lang="zh-CN" altLang="en-US" dirty="0"/>
              <a:t>等</a:t>
            </a:r>
            <a:endParaRPr lang="en-US" altLang="zh-CN" dirty="0"/>
          </a:p>
          <a:p>
            <a:r>
              <a:rPr lang="zh-CN" altLang="en-US" dirty="0"/>
              <a:t>一个好用的</a:t>
            </a:r>
            <a:r>
              <a:rPr lang="en-US" altLang="zh-CN" dirty="0"/>
              <a:t>Java</a:t>
            </a:r>
            <a:r>
              <a:rPr lang="zh-CN" altLang="en-US" dirty="0"/>
              <a:t>集成开发环境</a:t>
            </a:r>
            <a:endParaRPr lang="en-US" altLang="zh-CN" dirty="0"/>
          </a:p>
          <a:p>
            <a:pPr lvl="1"/>
            <a:r>
              <a:rPr lang="en-US" altLang="zh-CN" dirty="0"/>
              <a:t>Eclipse</a:t>
            </a:r>
            <a:r>
              <a:rPr lang="zh-CN" altLang="en-US" dirty="0"/>
              <a:t>、</a:t>
            </a:r>
            <a:r>
              <a:rPr lang="en-US" altLang="zh-CN" dirty="0"/>
              <a:t>Netbeans</a:t>
            </a:r>
            <a:r>
              <a:rPr lang="zh-CN" altLang="en-US" dirty="0"/>
              <a:t>、</a:t>
            </a:r>
            <a:r>
              <a:rPr lang="en-US" altLang="zh-CN" dirty="0"/>
              <a:t> IntelliJ IDEA</a:t>
            </a:r>
          </a:p>
          <a:p>
            <a:r>
              <a:rPr lang="zh-CN" altLang="en-US" dirty="0"/>
              <a:t>一</a:t>
            </a:r>
            <a:r>
              <a:rPr lang="zh-CN" altLang="en-US" dirty="0" smtClean="0"/>
              <a:t>颗开放、</a:t>
            </a:r>
            <a:r>
              <a:rPr lang="zh-CN" altLang="en-US" dirty="0"/>
              <a:t>崇尚交流、好学的心</a:t>
            </a:r>
            <a:endParaRPr lang="en-US" altLang="zh-CN" dirty="0"/>
          </a:p>
          <a:p>
            <a:pPr lvl="1"/>
            <a:r>
              <a:rPr lang="zh-CN" altLang="en-US" dirty="0" smtClean="0"/>
              <a:t>学习论坛等</a:t>
            </a:r>
            <a:endParaRPr lang="en-US" altLang="zh-CN" dirty="0"/>
          </a:p>
          <a:p>
            <a:pPr lvl="1"/>
            <a:r>
              <a:rPr lang="zh-CN" altLang="en-US" dirty="0"/>
              <a:t>搜索引擎</a:t>
            </a:r>
            <a:endParaRPr lang="en-US" altLang="zh-CN" dirty="0"/>
          </a:p>
          <a:p>
            <a:pPr lvl="1"/>
            <a:endParaRPr lang="en-US" altLang="zh-CN" dirty="0"/>
          </a:p>
          <a:p>
            <a:endParaRPr lang="en-US" altLang="zh-CN" dirty="0"/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14388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DDF4ACD0-B19D-435E-8C24-5FF0BFD653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3</a:t>
            </a:r>
            <a:r>
              <a:rPr lang="en-US" altLang="zh-CN" dirty="0" smtClean="0"/>
              <a:t>. Java</a:t>
            </a:r>
            <a:r>
              <a:rPr lang="zh-CN" altLang="en-US" dirty="0"/>
              <a:t>学习目标与方法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AF225DE7-005E-4E2B-A763-2CDB1A13CF0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/>
              <a:t>学习</a:t>
            </a:r>
            <a:r>
              <a:rPr lang="en-US" altLang="zh-CN" dirty="0"/>
              <a:t>Java</a:t>
            </a:r>
            <a:r>
              <a:rPr lang="zh-CN" altLang="en-US" dirty="0"/>
              <a:t>的三个层面</a:t>
            </a:r>
            <a:endParaRPr lang="en-US" altLang="zh-CN" dirty="0"/>
          </a:p>
          <a:p>
            <a:pPr lvl="1"/>
            <a:r>
              <a:rPr lang="en-US" altLang="zh-CN" dirty="0"/>
              <a:t>Java</a:t>
            </a:r>
            <a:r>
              <a:rPr lang="zh-CN" altLang="en-US" dirty="0"/>
              <a:t>基本</a:t>
            </a:r>
            <a:r>
              <a:rPr lang="zh-CN" altLang="en-US" dirty="0" smtClean="0"/>
              <a:t>语法与常用类库</a:t>
            </a:r>
            <a:endParaRPr lang="en-US" altLang="zh-CN" dirty="0"/>
          </a:p>
          <a:p>
            <a:pPr lvl="1"/>
            <a:r>
              <a:rPr lang="zh-CN" altLang="en-US" dirty="0" smtClean="0"/>
              <a:t>面向对象</a:t>
            </a:r>
            <a:r>
              <a:rPr lang="zh-CN" altLang="en-US" dirty="0"/>
              <a:t>编程</a:t>
            </a:r>
            <a:r>
              <a:rPr lang="zh-CN" altLang="en-US" dirty="0" smtClean="0"/>
              <a:t>思想</a:t>
            </a:r>
            <a:endParaRPr lang="en-US" altLang="zh-CN" dirty="0"/>
          </a:p>
          <a:p>
            <a:pPr lvl="1"/>
            <a:r>
              <a:rPr lang="en-US" altLang="zh-CN" dirty="0"/>
              <a:t>Java</a:t>
            </a:r>
            <a:r>
              <a:rPr lang="zh-CN" altLang="en-US" dirty="0"/>
              <a:t>应用</a:t>
            </a:r>
            <a:endParaRPr lang="en-US" altLang="zh-CN" dirty="0"/>
          </a:p>
          <a:p>
            <a:endParaRPr lang="en-US" altLang="zh-CN" dirty="0" smtClean="0"/>
          </a:p>
          <a:p>
            <a:r>
              <a:rPr lang="zh-CN" altLang="en-US" dirty="0" smtClean="0"/>
              <a:t>学习方法</a:t>
            </a:r>
            <a:endParaRPr lang="en-US" altLang="zh-CN" dirty="0"/>
          </a:p>
          <a:p>
            <a:pPr lvl="1"/>
            <a:r>
              <a:rPr lang="zh-CN" altLang="en-US" dirty="0"/>
              <a:t>视频、书、线上练习 </a:t>
            </a:r>
            <a:r>
              <a:rPr lang="en-US" altLang="zh-CN" dirty="0"/>
              <a:t> </a:t>
            </a:r>
            <a:r>
              <a:rPr lang="en-US" altLang="zh-CN" dirty="0" smtClean="0"/>
              <a:t>  </a:t>
            </a:r>
            <a:r>
              <a:rPr lang="zh-CN" altLang="en-US" dirty="0"/>
              <a:t>掌握基本概念、语法</a:t>
            </a:r>
            <a:endParaRPr lang="en-US" altLang="zh-CN" dirty="0"/>
          </a:p>
          <a:p>
            <a:pPr lvl="1"/>
            <a:r>
              <a:rPr lang="zh-CN" altLang="en-US" dirty="0"/>
              <a:t>大量</a:t>
            </a:r>
            <a:r>
              <a:rPr lang="zh-CN" altLang="en-US" dirty="0" smtClean="0"/>
              <a:t>编程   </a:t>
            </a:r>
            <a:r>
              <a:rPr lang="en-US" altLang="zh-CN" dirty="0" smtClean="0"/>
              <a:t> </a:t>
            </a:r>
            <a:r>
              <a:rPr lang="zh-CN" altLang="en-US" dirty="0"/>
              <a:t>编程能力培养</a:t>
            </a:r>
            <a:endParaRPr lang="en-US" altLang="zh-CN" dirty="0"/>
          </a:p>
          <a:p>
            <a:pPr lvl="1"/>
            <a:r>
              <a:rPr lang="zh-CN" altLang="en-US" dirty="0"/>
              <a:t>参与项目开发 </a:t>
            </a:r>
            <a:r>
              <a:rPr lang="en-US" altLang="zh-CN" dirty="0" smtClean="0"/>
              <a:t>    </a:t>
            </a:r>
            <a:r>
              <a:rPr lang="zh-CN" altLang="en-US" dirty="0" smtClean="0"/>
              <a:t>实际</a:t>
            </a:r>
            <a:r>
              <a:rPr lang="zh-CN" altLang="en-US" dirty="0"/>
              <a:t>应用能力培养</a:t>
            </a:r>
            <a:endParaRPr lang="en-US" altLang="zh-CN" dirty="0"/>
          </a:p>
          <a:p>
            <a:endParaRPr lang="en-US" altLang="zh-CN" dirty="0"/>
          </a:p>
          <a:p>
            <a:pPr lvl="1"/>
            <a:endParaRPr lang="en-US" altLang="zh-CN" dirty="0"/>
          </a:p>
          <a:p>
            <a:pPr lvl="1"/>
            <a:endParaRPr lang="zh-CN" altLang="en-US" dirty="0"/>
          </a:p>
        </p:txBody>
      </p:sp>
      <p:sp>
        <p:nvSpPr>
          <p:cNvPr id="4" name="右箭头 3"/>
          <p:cNvSpPr/>
          <p:nvPr/>
        </p:nvSpPr>
        <p:spPr bwMode="auto">
          <a:xfrm>
            <a:off x="4419364" y="4421134"/>
            <a:ext cx="457908" cy="305272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" name="右箭头 4"/>
          <p:cNvSpPr/>
          <p:nvPr/>
        </p:nvSpPr>
        <p:spPr bwMode="auto">
          <a:xfrm>
            <a:off x="2740368" y="4879042"/>
            <a:ext cx="457908" cy="305272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" name="右箭头 5"/>
          <p:cNvSpPr/>
          <p:nvPr/>
        </p:nvSpPr>
        <p:spPr bwMode="auto">
          <a:xfrm>
            <a:off x="3503548" y="5336950"/>
            <a:ext cx="457908" cy="305272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553026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本章学习内容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/>
              <a:t>Java</a:t>
            </a:r>
            <a:r>
              <a:rPr lang="zh-CN" altLang="en-US" dirty="0"/>
              <a:t>应用与历史</a:t>
            </a:r>
            <a:endParaRPr lang="en-US" altLang="zh-CN" dirty="0"/>
          </a:p>
          <a:p>
            <a:r>
              <a:rPr lang="en-US" altLang="zh-CN" dirty="0"/>
              <a:t>Java</a:t>
            </a:r>
            <a:r>
              <a:rPr lang="zh-CN" altLang="en-US" dirty="0"/>
              <a:t>特点</a:t>
            </a:r>
            <a:endParaRPr lang="en-US" altLang="zh-CN" dirty="0"/>
          </a:p>
          <a:p>
            <a:r>
              <a:rPr lang="en-US" altLang="zh-CN" dirty="0"/>
              <a:t>Java</a:t>
            </a:r>
            <a:r>
              <a:rPr lang="zh-CN" altLang="en-US" dirty="0"/>
              <a:t>学习目标与方法</a:t>
            </a:r>
            <a:endParaRPr lang="en-US" altLang="zh-CN" dirty="0"/>
          </a:p>
          <a:p>
            <a:r>
              <a:rPr lang="en-US" altLang="zh-CN" dirty="0"/>
              <a:t>Java</a:t>
            </a:r>
            <a:r>
              <a:rPr lang="zh-CN" altLang="en-US" dirty="0"/>
              <a:t>运行环境安装与配置</a:t>
            </a:r>
            <a:endParaRPr lang="en-US" altLang="zh-CN" dirty="0"/>
          </a:p>
          <a:p>
            <a:r>
              <a:rPr lang="en-US" altLang="zh-CN" dirty="0"/>
              <a:t>Java</a:t>
            </a:r>
            <a:r>
              <a:rPr lang="zh-CN" altLang="en-US" dirty="0"/>
              <a:t>集成开发环境</a:t>
            </a:r>
            <a:endParaRPr lang="en-US" altLang="zh-CN" dirty="0"/>
          </a:p>
          <a:p>
            <a:r>
              <a:rPr lang="en-US" altLang="zh-CN" dirty="0"/>
              <a:t>Java</a:t>
            </a:r>
            <a:r>
              <a:rPr lang="zh-CN" altLang="en-US"/>
              <a:t>常用类</a:t>
            </a:r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3673552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DDF4ACD0-B19D-435E-8C24-5FF0BFD653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3</a:t>
            </a:r>
            <a:r>
              <a:rPr lang="en-US" altLang="zh-CN" dirty="0" smtClean="0"/>
              <a:t>. Java</a:t>
            </a:r>
            <a:r>
              <a:rPr lang="zh-CN" altLang="en-US" dirty="0"/>
              <a:t>学习目标与方法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AF225DE7-005E-4E2B-A763-2CDB1A13CF0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/>
              <a:t>学习</a:t>
            </a:r>
            <a:r>
              <a:rPr lang="en-US" altLang="zh-CN" dirty="0"/>
              <a:t>Java</a:t>
            </a:r>
            <a:r>
              <a:rPr lang="zh-CN" altLang="en-US" dirty="0"/>
              <a:t>的三个层面</a:t>
            </a:r>
            <a:endParaRPr lang="en-US" altLang="zh-CN" dirty="0"/>
          </a:p>
          <a:p>
            <a:pPr lvl="1"/>
            <a:r>
              <a:rPr lang="en-US" altLang="zh-CN" dirty="0"/>
              <a:t>Java</a:t>
            </a:r>
            <a:r>
              <a:rPr lang="zh-CN" altLang="en-US" dirty="0"/>
              <a:t>基本</a:t>
            </a:r>
            <a:r>
              <a:rPr lang="zh-CN" altLang="en-US" dirty="0" smtClean="0"/>
              <a:t>语法与常用类库</a:t>
            </a:r>
            <a:endParaRPr lang="en-US" altLang="zh-CN" dirty="0"/>
          </a:p>
          <a:p>
            <a:pPr lvl="1"/>
            <a:r>
              <a:rPr lang="zh-CN" altLang="en-US" dirty="0" smtClean="0"/>
              <a:t>面向对象</a:t>
            </a:r>
            <a:r>
              <a:rPr lang="zh-CN" altLang="en-US" dirty="0"/>
              <a:t>编程</a:t>
            </a:r>
            <a:r>
              <a:rPr lang="zh-CN" altLang="en-US" dirty="0" smtClean="0"/>
              <a:t>思想</a:t>
            </a:r>
            <a:endParaRPr lang="en-US" altLang="zh-CN" dirty="0"/>
          </a:p>
          <a:p>
            <a:pPr lvl="1"/>
            <a:r>
              <a:rPr lang="en-US" altLang="zh-CN" dirty="0"/>
              <a:t>Java</a:t>
            </a:r>
            <a:r>
              <a:rPr lang="zh-CN" altLang="en-US" dirty="0"/>
              <a:t>应用</a:t>
            </a:r>
            <a:endParaRPr lang="en-US" altLang="zh-CN" dirty="0"/>
          </a:p>
          <a:p>
            <a:endParaRPr lang="en-US" altLang="zh-CN" dirty="0" smtClean="0"/>
          </a:p>
          <a:p>
            <a:r>
              <a:rPr lang="zh-CN" altLang="en-US" dirty="0" smtClean="0"/>
              <a:t>学习方法</a:t>
            </a:r>
            <a:endParaRPr lang="en-US" altLang="zh-CN" dirty="0"/>
          </a:p>
          <a:p>
            <a:pPr lvl="1"/>
            <a:r>
              <a:rPr lang="zh-CN" altLang="en-US" dirty="0"/>
              <a:t>视频、书、线上练习 </a:t>
            </a:r>
            <a:r>
              <a:rPr lang="en-US" altLang="zh-CN" dirty="0"/>
              <a:t> </a:t>
            </a:r>
            <a:r>
              <a:rPr lang="en-US" altLang="zh-CN" dirty="0" smtClean="0"/>
              <a:t>  </a:t>
            </a:r>
            <a:r>
              <a:rPr lang="zh-CN" altLang="en-US" dirty="0"/>
              <a:t>掌握基本概念、语法</a:t>
            </a:r>
            <a:endParaRPr lang="en-US" altLang="zh-CN" dirty="0"/>
          </a:p>
          <a:p>
            <a:pPr lvl="1"/>
            <a:r>
              <a:rPr lang="zh-CN" altLang="en-US" dirty="0"/>
              <a:t>大量</a:t>
            </a:r>
            <a:r>
              <a:rPr lang="zh-CN" altLang="en-US" dirty="0" smtClean="0"/>
              <a:t>编程   </a:t>
            </a:r>
            <a:r>
              <a:rPr lang="en-US" altLang="zh-CN" dirty="0" smtClean="0"/>
              <a:t> </a:t>
            </a:r>
            <a:r>
              <a:rPr lang="zh-CN" altLang="en-US" dirty="0"/>
              <a:t>编程能力培养</a:t>
            </a:r>
            <a:endParaRPr lang="en-US" altLang="zh-CN" dirty="0"/>
          </a:p>
          <a:p>
            <a:pPr lvl="1"/>
            <a:r>
              <a:rPr lang="zh-CN" altLang="en-US" dirty="0"/>
              <a:t>参与项目开发 </a:t>
            </a:r>
            <a:r>
              <a:rPr lang="en-US" altLang="zh-CN" dirty="0" smtClean="0"/>
              <a:t>    </a:t>
            </a:r>
            <a:r>
              <a:rPr lang="zh-CN" altLang="en-US" dirty="0" smtClean="0"/>
              <a:t>实际</a:t>
            </a:r>
            <a:r>
              <a:rPr lang="zh-CN" altLang="en-US" dirty="0"/>
              <a:t>应用能力培养</a:t>
            </a:r>
            <a:endParaRPr lang="en-US" altLang="zh-CN" dirty="0"/>
          </a:p>
          <a:p>
            <a:endParaRPr lang="en-US" altLang="zh-CN" dirty="0"/>
          </a:p>
          <a:p>
            <a:pPr lvl="1"/>
            <a:endParaRPr lang="en-US" altLang="zh-CN" dirty="0"/>
          </a:p>
          <a:p>
            <a:pPr lvl="1"/>
            <a:endParaRPr lang="zh-CN" altLang="en-US" dirty="0"/>
          </a:p>
        </p:txBody>
      </p:sp>
      <p:sp>
        <p:nvSpPr>
          <p:cNvPr id="4" name="右箭头 3"/>
          <p:cNvSpPr/>
          <p:nvPr/>
        </p:nvSpPr>
        <p:spPr bwMode="auto">
          <a:xfrm>
            <a:off x="4419364" y="4421134"/>
            <a:ext cx="457908" cy="305272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" name="右箭头 4"/>
          <p:cNvSpPr/>
          <p:nvPr/>
        </p:nvSpPr>
        <p:spPr bwMode="auto">
          <a:xfrm>
            <a:off x="2740368" y="4879042"/>
            <a:ext cx="457908" cy="305272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" name="右箭头 5"/>
          <p:cNvSpPr/>
          <p:nvPr/>
        </p:nvSpPr>
        <p:spPr bwMode="auto">
          <a:xfrm>
            <a:off x="3503548" y="5336950"/>
            <a:ext cx="457908" cy="305272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553026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CB59830A-5A01-40A4-928E-71990F4651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3. </a:t>
            </a:r>
            <a:r>
              <a:rPr lang="zh-CN" altLang="en-US" dirty="0"/>
              <a:t>学习</a:t>
            </a:r>
            <a:r>
              <a:rPr lang="en-US" altLang="zh-CN" dirty="0"/>
              <a:t>Java</a:t>
            </a:r>
            <a:r>
              <a:rPr lang="zh-CN" altLang="en-US" dirty="0"/>
              <a:t>的常用工具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368A52A6-FB6C-4673-B5FE-91639F1A120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/>
              <a:t>Java</a:t>
            </a:r>
            <a:r>
              <a:rPr lang="zh-CN" altLang="en-US" dirty="0"/>
              <a:t>文档</a:t>
            </a:r>
            <a:endParaRPr lang="en-US" altLang="zh-CN" dirty="0"/>
          </a:p>
          <a:p>
            <a:pPr lvl="1"/>
            <a:r>
              <a:rPr lang="en-US" altLang="zh-CN" dirty="0"/>
              <a:t>Java</a:t>
            </a:r>
            <a:r>
              <a:rPr lang="zh-CN" altLang="en-US" dirty="0"/>
              <a:t>官方在线文档</a:t>
            </a:r>
            <a:endParaRPr lang="en-US" altLang="zh-CN" dirty="0"/>
          </a:p>
          <a:p>
            <a:pPr lvl="1"/>
            <a:r>
              <a:rPr lang="zh-CN" altLang="en-US" dirty="0"/>
              <a:t>离线文档</a:t>
            </a:r>
            <a:endParaRPr lang="en-US" altLang="zh-CN" dirty="0"/>
          </a:p>
          <a:p>
            <a:r>
              <a:rPr lang="zh-CN" altLang="en-US" dirty="0" smtClean="0"/>
              <a:t>文本编辑器</a:t>
            </a:r>
            <a:endParaRPr lang="en-US" altLang="zh-CN" dirty="0" smtClean="0"/>
          </a:p>
          <a:p>
            <a:pPr lvl="1"/>
            <a:r>
              <a:rPr lang="en-US" altLang="zh-CN" dirty="0" smtClean="0"/>
              <a:t>Notepad</a:t>
            </a:r>
            <a:r>
              <a:rPr lang="en-US" altLang="zh-CN" dirty="0"/>
              <a:t>++</a:t>
            </a:r>
            <a:r>
              <a:rPr lang="zh-CN" altLang="en-US" dirty="0"/>
              <a:t>、</a:t>
            </a:r>
            <a:r>
              <a:rPr lang="en-US" altLang="zh-CN" dirty="0"/>
              <a:t>Visual Studio Code</a:t>
            </a:r>
            <a:r>
              <a:rPr lang="zh-CN" altLang="en-US" dirty="0"/>
              <a:t>等</a:t>
            </a:r>
            <a:endParaRPr lang="en-US" altLang="zh-CN" dirty="0"/>
          </a:p>
          <a:p>
            <a:r>
              <a:rPr lang="zh-CN" altLang="en-US" dirty="0"/>
              <a:t>一个好用的</a:t>
            </a:r>
            <a:r>
              <a:rPr lang="en-US" altLang="zh-CN" dirty="0"/>
              <a:t>Java</a:t>
            </a:r>
            <a:r>
              <a:rPr lang="zh-CN" altLang="en-US" dirty="0"/>
              <a:t>集成开发环境</a:t>
            </a:r>
            <a:endParaRPr lang="en-US" altLang="zh-CN" dirty="0"/>
          </a:p>
          <a:p>
            <a:pPr lvl="1"/>
            <a:r>
              <a:rPr lang="en-US" altLang="zh-CN" dirty="0"/>
              <a:t>Eclipse</a:t>
            </a:r>
            <a:r>
              <a:rPr lang="zh-CN" altLang="en-US" dirty="0"/>
              <a:t>、</a:t>
            </a:r>
            <a:r>
              <a:rPr lang="en-US" altLang="zh-CN" dirty="0"/>
              <a:t>Netbeans</a:t>
            </a:r>
            <a:r>
              <a:rPr lang="zh-CN" altLang="en-US" dirty="0"/>
              <a:t>、</a:t>
            </a:r>
            <a:r>
              <a:rPr lang="en-US" altLang="zh-CN" dirty="0"/>
              <a:t> IntelliJ IDEA</a:t>
            </a:r>
          </a:p>
          <a:p>
            <a:r>
              <a:rPr lang="zh-CN" altLang="en-US" dirty="0"/>
              <a:t>一</a:t>
            </a:r>
            <a:r>
              <a:rPr lang="zh-CN" altLang="en-US" dirty="0" smtClean="0"/>
              <a:t>颗开放、</a:t>
            </a:r>
            <a:r>
              <a:rPr lang="zh-CN" altLang="en-US" dirty="0"/>
              <a:t>崇尚交流、好学的心</a:t>
            </a:r>
            <a:endParaRPr lang="en-US" altLang="zh-CN" dirty="0"/>
          </a:p>
          <a:p>
            <a:pPr lvl="1"/>
            <a:r>
              <a:rPr lang="zh-CN" altLang="en-US" dirty="0" smtClean="0"/>
              <a:t>学习论坛等</a:t>
            </a:r>
            <a:endParaRPr lang="en-US" altLang="zh-CN" dirty="0"/>
          </a:p>
          <a:p>
            <a:pPr lvl="1"/>
            <a:r>
              <a:rPr lang="zh-CN" altLang="en-US" dirty="0"/>
              <a:t>搜索引擎</a:t>
            </a:r>
            <a:endParaRPr lang="en-US" altLang="zh-CN" dirty="0"/>
          </a:p>
          <a:p>
            <a:pPr lvl="1"/>
            <a:endParaRPr lang="en-US" altLang="zh-CN" dirty="0"/>
          </a:p>
          <a:p>
            <a:endParaRPr lang="en-US" altLang="zh-CN" dirty="0"/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14388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6C9106A6-DE5F-4ACC-86A9-9730FC89B2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4. Java</a:t>
            </a:r>
            <a:r>
              <a:rPr lang="zh-CN" altLang="en-US" dirty="0"/>
              <a:t>运行环境安装与配置</a:t>
            </a:r>
            <a:endParaRPr lang="en-US" altLang="zh-CN" dirty="0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0D47D88F-70C8-4DE3-A9AA-DFD88E8ACB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/>
              <a:t>见“</a:t>
            </a:r>
            <a:r>
              <a:rPr lang="en-US" altLang="zh-CN" dirty="0"/>
              <a:t>Java</a:t>
            </a:r>
            <a:r>
              <a:rPr lang="zh-CN" altLang="en-US" dirty="0"/>
              <a:t>运行环境安装与配置”目录</a:t>
            </a:r>
          </a:p>
        </p:txBody>
      </p:sp>
    </p:spTree>
    <p:extLst>
      <p:ext uri="{BB962C8B-B14F-4D97-AF65-F5344CB8AC3E}">
        <p14:creationId xmlns:p14="http://schemas.microsoft.com/office/powerpoint/2010/main" val="3395638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B6C7AE4B-E8C6-466C-A228-4EFC31D68C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5. IDE-Eclipse</a:t>
            </a:r>
            <a:r>
              <a:rPr lang="zh-CN" altLang="en-US" dirty="0"/>
              <a:t>基本概念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BAE67E98-C3BE-4EC3-BF2A-368F46D962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/>
              <a:t>Eclipse</a:t>
            </a:r>
          </a:p>
          <a:p>
            <a:pPr lvl="1"/>
            <a:r>
              <a:rPr lang="zh-CN" altLang="en-US" dirty="0"/>
              <a:t>一种集成开发环境</a:t>
            </a:r>
            <a:r>
              <a:rPr lang="en-US" altLang="zh-CN" dirty="0"/>
              <a:t>(IDE)</a:t>
            </a:r>
            <a:r>
              <a:rPr lang="zh-CN" altLang="en-US" dirty="0"/>
              <a:t>，用于管理</a:t>
            </a:r>
            <a:r>
              <a:rPr lang="en-US" altLang="zh-CN" dirty="0"/>
              <a:t>Java</a:t>
            </a:r>
            <a:r>
              <a:rPr lang="zh-CN" altLang="en-US" dirty="0"/>
              <a:t>软件</a:t>
            </a:r>
            <a:r>
              <a:rPr lang="zh-CN" altLang="en-US" dirty="0" smtClean="0"/>
              <a:t>项目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包含</a:t>
            </a:r>
            <a:r>
              <a:rPr lang="zh-CN" altLang="en-US" dirty="0"/>
              <a:t>：编辑器、编译器、调试器等</a:t>
            </a:r>
            <a:endParaRPr lang="en-US" altLang="zh-CN" dirty="0"/>
          </a:p>
          <a:p>
            <a:r>
              <a:rPr lang="zh-CN" altLang="en-US" dirty="0"/>
              <a:t>几个基本概念</a:t>
            </a:r>
            <a:endParaRPr lang="en-US" altLang="zh-CN" dirty="0"/>
          </a:p>
          <a:p>
            <a:pPr lvl="1"/>
            <a:r>
              <a:rPr lang="zh-CN" altLang="en-US" dirty="0"/>
              <a:t>工作空间</a:t>
            </a:r>
            <a:r>
              <a:rPr lang="en-US" altLang="zh-CN" dirty="0"/>
              <a:t>(Workspace)</a:t>
            </a:r>
          </a:p>
          <a:p>
            <a:pPr lvl="2"/>
            <a:r>
              <a:rPr lang="zh-CN" altLang="en-US" dirty="0"/>
              <a:t>项目文件存放的具体位置</a:t>
            </a:r>
            <a:endParaRPr lang="en-US" altLang="zh-CN" dirty="0"/>
          </a:p>
          <a:p>
            <a:pPr lvl="1"/>
            <a:r>
              <a:rPr lang="zh-CN" altLang="en-US" dirty="0"/>
              <a:t>项目</a:t>
            </a:r>
            <a:r>
              <a:rPr lang="en-US" altLang="zh-CN" dirty="0"/>
              <a:t>(Project)</a:t>
            </a:r>
          </a:p>
          <a:p>
            <a:pPr lvl="2"/>
            <a:r>
              <a:rPr lang="zh-CN" altLang="en-US" dirty="0"/>
              <a:t>可以存放并组织管理一个项目中所有文件</a:t>
            </a:r>
            <a:endParaRPr lang="en-US" altLang="zh-CN" dirty="0"/>
          </a:p>
          <a:p>
            <a:pPr lvl="1"/>
            <a:r>
              <a:rPr lang="zh-CN" altLang="en-US" dirty="0"/>
              <a:t>自动编译与错误提示</a:t>
            </a:r>
            <a:endParaRPr lang="en-US" altLang="zh-CN" dirty="0"/>
          </a:p>
          <a:p>
            <a:pPr lvl="2"/>
            <a:endParaRPr lang="zh-CN" altLang="en-US" dirty="0"/>
          </a:p>
          <a:p>
            <a:pPr lvl="1"/>
            <a:endParaRPr lang="zh-CN" altLang="en-US" dirty="0"/>
          </a:p>
          <a:p>
            <a:pPr lvl="1"/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5764091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0B01199C-53D6-4B86-ADE4-0D7F9FD04B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5. IDE-Eclipse</a:t>
            </a:r>
            <a:r>
              <a:rPr lang="zh-CN" altLang="en-US" dirty="0"/>
              <a:t>视图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FEACBCB1-80E8-45F3-B0CE-27761082967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/>
              <a:t>Eclipse</a:t>
            </a:r>
            <a:r>
              <a:rPr lang="zh-CN" altLang="en-US" dirty="0"/>
              <a:t>界面中的常见视图</a:t>
            </a:r>
            <a:r>
              <a:rPr lang="en-US" altLang="zh-CN" dirty="0"/>
              <a:t>(View)</a:t>
            </a:r>
          </a:p>
          <a:p>
            <a:pPr lvl="1"/>
            <a:r>
              <a:rPr lang="zh-CN" altLang="en-US" dirty="0"/>
              <a:t>左侧：包资源管理器（</a:t>
            </a:r>
            <a:r>
              <a:rPr lang="en-US" altLang="zh-CN" dirty="0"/>
              <a:t>Package Explorer</a:t>
            </a:r>
            <a:r>
              <a:rPr lang="zh-CN" altLang="en-US" dirty="0"/>
              <a:t>）</a:t>
            </a:r>
            <a:endParaRPr lang="en-US" altLang="zh-CN" dirty="0"/>
          </a:p>
          <a:p>
            <a:pPr lvl="1"/>
            <a:r>
              <a:rPr lang="zh-CN" altLang="en-US" dirty="0"/>
              <a:t>中间：代码编辑器</a:t>
            </a:r>
            <a:endParaRPr lang="en-US" altLang="zh-CN" dirty="0"/>
          </a:p>
          <a:p>
            <a:pPr lvl="1"/>
            <a:r>
              <a:rPr lang="zh-CN" altLang="en-US" dirty="0"/>
              <a:t>中下：控制台视图（</a:t>
            </a:r>
            <a:r>
              <a:rPr lang="en-US" altLang="zh-CN" dirty="0"/>
              <a:t>Console View</a:t>
            </a:r>
            <a:r>
              <a:rPr lang="zh-CN" altLang="en-US" dirty="0"/>
              <a:t>）</a:t>
            </a:r>
            <a:endParaRPr lang="en-US" altLang="zh-CN" dirty="0"/>
          </a:p>
          <a:p>
            <a:pPr marL="457200" lvl="1" indent="0">
              <a:buNone/>
            </a:pPr>
            <a:r>
              <a:rPr lang="en-US" altLang="zh-CN" dirty="0"/>
              <a:t>       </a:t>
            </a:r>
            <a:r>
              <a:rPr lang="zh-CN" altLang="en-US" dirty="0"/>
              <a:t>问题视图</a:t>
            </a:r>
            <a:r>
              <a:rPr lang="en-US" altLang="zh-CN" dirty="0"/>
              <a:t>(Problems view)</a:t>
            </a:r>
          </a:p>
          <a:p>
            <a:pPr lvl="1"/>
            <a:r>
              <a:rPr lang="zh-CN" altLang="en-US" dirty="0"/>
              <a:t>右侧：类大纲</a:t>
            </a:r>
            <a:r>
              <a:rPr lang="en-US" altLang="zh-CN" dirty="0"/>
              <a:t>(Outline View)</a:t>
            </a:r>
          </a:p>
          <a:p>
            <a:r>
              <a:rPr lang="zh-CN" altLang="en-US" dirty="0"/>
              <a:t>常见问题</a:t>
            </a:r>
            <a:endParaRPr lang="en-US" altLang="zh-CN" dirty="0"/>
          </a:p>
          <a:p>
            <a:pPr lvl="1"/>
            <a:r>
              <a:rPr lang="zh-CN" altLang="en-US" dirty="0"/>
              <a:t>某个</a:t>
            </a:r>
            <a:r>
              <a:rPr lang="en-US" altLang="zh-CN" dirty="0"/>
              <a:t>view</a:t>
            </a:r>
            <a:r>
              <a:rPr lang="zh-CN" altLang="en-US" dirty="0"/>
              <a:t>突然不见</a:t>
            </a:r>
            <a:r>
              <a:rPr lang="en-US" altLang="zh-CN" dirty="0"/>
              <a:t>?</a:t>
            </a:r>
          </a:p>
          <a:p>
            <a:pPr lvl="2"/>
            <a:r>
              <a:rPr lang="zh-CN" altLang="en-US" dirty="0"/>
              <a:t>选择菜单 </a:t>
            </a:r>
            <a:r>
              <a:rPr lang="en-US" altLang="zh-CN" i="1" dirty="0"/>
              <a:t>Window-Reset Perspective</a:t>
            </a:r>
          </a:p>
          <a:p>
            <a:pPr lvl="2"/>
            <a:r>
              <a:rPr lang="zh-CN" altLang="en-US" dirty="0"/>
              <a:t>或者菜单 </a:t>
            </a:r>
            <a:r>
              <a:rPr lang="en-US" altLang="zh-CN" i="1" dirty="0"/>
              <a:t>Windows-Show View</a:t>
            </a:r>
            <a:r>
              <a:rPr lang="zh-CN" altLang="en-US" dirty="0"/>
              <a:t>，选择相应的</a:t>
            </a:r>
            <a:r>
              <a:rPr lang="en-US" altLang="zh-CN" dirty="0"/>
              <a:t>View</a:t>
            </a:r>
          </a:p>
          <a:p>
            <a:pPr lvl="1"/>
            <a:endParaRPr lang="zh-CN" altLang="en-US" dirty="0"/>
          </a:p>
          <a:p>
            <a:pPr lvl="1"/>
            <a:endParaRPr lang="en-US" altLang="zh-CN" dirty="0"/>
          </a:p>
          <a:p>
            <a:pPr lvl="1"/>
            <a:endParaRPr lang="en-US" altLang="zh-CN" dirty="0"/>
          </a:p>
          <a:p>
            <a:pPr lvl="1"/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209433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EAC82636-FD27-43A3-8308-F0E4FC74BA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5. </a:t>
            </a:r>
            <a:r>
              <a:rPr lang="zh-CN" altLang="en-US" dirty="0"/>
              <a:t>集成开发环境</a:t>
            </a:r>
            <a:r>
              <a:rPr lang="en-US" altLang="zh-CN" dirty="0"/>
              <a:t>-Eclipse</a:t>
            </a:r>
            <a:r>
              <a:rPr lang="zh-CN" altLang="en-US" dirty="0"/>
              <a:t>常用功能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445630B4-7929-4004-B6AC-0F8DB1CFA17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/>
              <a:t>常用功能与快捷键</a:t>
            </a:r>
            <a:endParaRPr lang="en-US" altLang="zh-CN" dirty="0"/>
          </a:p>
          <a:p>
            <a:pPr lvl="1"/>
            <a:r>
              <a:rPr lang="zh-CN" altLang="en-US" dirty="0"/>
              <a:t>快速运行：</a:t>
            </a:r>
            <a:r>
              <a:rPr lang="en-US" altLang="zh-CN" i="1" dirty="0"/>
              <a:t>Ctrl + F11</a:t>
            </a:r>
          </a:p>
          <a:p>
            <a:pPr lvl="1"/>
            <a:r>
              <a:rPr lang="zh-CN" altLang="en-US" dirty="0"/>
              <a:t>内容辅助：</a:t>
            </a:r>
            <a:r>
              <a:rPr lang="en-US" altLang="zh-CN" i="1" dirty="0"/>
              <a:t>Alt + /</a:t>
            </a:r>
          </a:p>
          <a:p>
            <a:pPr lvl="2"/>
            <a:r>
              <a:rPr lang="en-US" altLang="zh-CN" dirty="0"/>
              <a:t>main</a:t>
            </a:r>
            <a:r>
              <a:rPr lang="zh-CN" altLang="en-US" dirty="0"/>
              <a:t>、</a:t>
            </a:r>
            <a:r>
              <a:rPr lang="en-US" altLang="zh-CN" dirty="0" err="1"/>
              <a:t>sysout</a:t>
            </a:r>
            <a:r>
              <a:rPr lang="zh-CN" altLang="en-US" dirty="0"/>
              <a:t>、</a:t>
            </a:r>
            <a:r>
              <a:rPr lang="en-US" altLang="zh-CN" dirty="0"/>
              <a:t>for</a:t>
            </a:r>
          </a:p>
          <a:p>
            <a:pPr lvl="1"/>
            <a:r>
              <a:rPr lang="zh-CN" altLang="en-US" dirty="0" smtClean="0"/>
              <a:t>快速</a:t>
            </a:r>
            <a:r>
              <a:rPr lang="zh-CN" altLang="en-US" dirty="0"/>
              <a:t>跳</a:t>
            </a:r>
            <a:r>
              <a:rPr lang="zh-CN" altLang="en-US" dirty="0" smtClean="0"/>
              <a:t>到</a:t>
            </a:r>
            <a:r>
              <a:rPr lang="zh-CN" altLang="en-US" dirty="0"/>
              <a:t>函数定义处：</a:t>
            </a:r>
            <a:r>
              <a:rPr lang="en-US" altLang="zh-CN" dirty="0"/>
              <a:t>Ctrl + </a:t>
            </a:r>
            <a:r>
              <a:rPr lang="zh-CN" altLang="en-US"/>
              <a:t>点击</a:t>
            </a:r>
            <a:r>
              <a:rPr lang="zh-CN" altLang="en-US" smtClean="0"/>
              <a:t>函数调用处</a:t>
            </a:r>
            <a:endParaRPr lang="en-US" altLang="zh-CN" dirty="0"/>
          </a:p>
          <a:p>
            <a:pPr lvl="1"/>
            <a:r>
              <a:rPr lang="zh-CN" altLang="en-US" dirty="0"/>
              <a:t>常用功能菜单：</a:t>
            </a:r>
            <a:r>
              <a:rPr lang="en-US" altLang="zh-CN" i="1" dirty="0"/>
              <a:t>Alt + Shift + S</a:t>
            </a:r>
          </a:p>
          <a:p>
            <a:pPr lvl="2"/>
            <a:r>
              <a:rPr lang="zh-CN" altLang="en-US" dirty="0"/>
              <a:t>内有格式化代码、自动生成代码等功能</a:t>
            </a:r>
            <a:endParaRPr lang="en-US" altLang="zh-CN" dirty="0"/>
          </a:p>
          <a:p>
            <a:pPr lvl="2"/>
            <a:endParaRPr lang="en-US" altLang="zh-CN" dirty="0"/>
          </a:p>
          <a:p>
            <a:r>
              <a:rPr lang="zh-CN" altLang="en-US" dirty="0"/>
              <a:t>小任务</a:t>
            </a:r>
            <a:endParaRPr lang="en-US" altLang="zh-CN" dirty="0"/>
          </a:p>
          <a:p>
            <a:pPr lvl="1"/>
            <a:r>
              <a:rPr lang="zh-CN" altLang="en-US" dirty="0"/>
              <a:t>使用</a:t>
            </a:r>
            <a:r>
              <a:rPr lang="en-US" altLang="zh-CN" dirty="0"/>
              <a:t>Eclipse</a:t>
            </a:r>
            <a:r>
              <a:rPr lang="zh-CN" altLang="en-US" dirty="0"/>
              <a:t>创建</a:t>
            </a:r>
            <a:r>
              <a:rPr lang="en-US" altLang="zh-CN" dirty="0"/>
              <a:t>Java Project</a:t>
            </a:r>
            <a:r>
              <a:rPr lang="zh-CN" altLang="en-US" dirty="0"/>
              <a:t>，新建</a:t>
            </a:r>
            <a:r>
              <a:rPr lang="en-US" altLang="zh-CN" dirty="0"/>
              <a:t>HelloWorld.java</a:t>
            </a:r>
            <a:r>
              <a:rPr lang="zh-CN" altLang="en-US" dirty="0"/>
              <a:t>，熟悉常见视图与快捷键</a:t>
            </a:r>
            <a:endParaRPr lang="en-US" altLang="zh-CN" dirty="0"/>
          </a:p>
          <a:p>
            <a:pPr lvl="1"/>
            <a:endParaRPr lang="en-US" altLang="zh-CN" dirty="0"/>
          </a:p>
          <a:p>
            <a:pPr lvl="1"/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1894901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D38269BB-1208-485E-A33E-8A5ACF91BE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6</a:t>
            </a:r>
            <a:r>
              <a:rPr lang="en-US" altLang="zh-CN" dirty="0" smtClean="0"/>
              <a:t>. Java</a:t>
            </a:r>
            <a:r>
              <a:rPr lang="zh-CN" altLang="en-US" dirty="0"/>
              <a:t>常用</a:t>
            </a:r>
            <a:r>
              <a:rPr lang="zh-CN" altLang="en-US" dirty="0" smtClean="0"/>
              <a:t>类</a:t>
            </a:r>
            <a:endParaRPr lang="zh-CN" altLang="en-US" dirty="0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39E164A9-70E7-4894-9A1E-67CE1BB2541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zh-CN" altLang="en-US" dirty="0" smtClean="0"/>
              <a:t>目标：使用</a:t>
            </a:r>
            <a:r>
              <a:rPr lang="en-US" altLang="zh-CN" dirty="0" smtClean="0"/>
              <a:t>JDK</a:t>
            </a:r>
            <a:r>
              <a:rPr lang="zh-CN" altLang="en-US" dirty="0" smtClean="0"/>
              <a:t>文档查询常用类用法。</a:t>
            </a:r>
            <a:endParaRPr lang="en-US" altLang="zh-CN" dirty="0" smtClean="0"/>
          </a:p>
          <a:p>
            <a:pPr>
              <a:lnSpc>
                <a:spcPct val="90000"/>
              </a:lnSpc>
            </a:pPr>
            <a:r>
              <a:rPr lang="en-US" altLang="zh-CN" dirty="0" smtClean="0"/>
              <a:t>String</a:t>
            </a:r>
            <a:r>
              <a:rPr lang="zh-CN" altLang="en-US" dirty="0" smtClean="0"/>
              <a:t>类</a:t>
            </a:r>
            <a:endParaRPr lang="zh-CN" altLang="en-US" dirty="0"/>
          </a:p>
          <a:p>
            <a:pPr lvl="1">
              <a:lnSpc>
                <a:spcPct val="90000"/>
              </a:lnSpc>
            </a:pPr>
            <a:r>
              <a:rPr lang="zh-CN" altLang="en-US" dirty="0" smtClean="0"/>
              <a:t>给定</a:t>
            </a:r>
            <a:r>
              <a:rPr lang="zh-CN" altLang="en-US" dirty="0"/>
              <a:t>一个代表身份证号码的字符串</a:t>
            </a:r>
            <a:r>
              <a:rPr lang="en-US" altLang="zh-CN" dirty="0" smtClean="0"/>
              <a:t>350106199910011261</a:t>
            </a:r>
            <a:r>
              <a:rPr lang="zh-CN" altLang="en-US" dirty="0" smtClean="0"/>
              <a:t>抽取</a:t>
            </a:r>
            <a:r>
              <a:rPr lang="zh-CN" altLang="en-US" dirty="0"/>
              <a:t>出其中的日期信息</a:t>
            </a:r>
          </a:p>
          <a:p>
            <a:pPr>
              <a:lnSpc>
                <a:spcPct val="90000"/>
              </a:lnSpc>
            </a:pPr>
            <a:r>
              <a:rPr lang="en-US" altLang="zh-CN" dirty="0" smtClean="0"/>
              <a:t>Math</a:t>
            </a:r>
            <a:r>
              <a:rPr lang="zh-CN" altLang="en-US" dirty="0"/>
              <a:t>类</a:t>
            </a:r>
          </a:p>
          <a:p>
            <a:pPr lvl="1">
              <a:lnSpc>
                <a:spcPct val="90000"/>
              </a:lnSpc>
            </a:pPr>
            <a:r>
              <a:rPr lang="zh-CN" altLang="en-US" dirty="0"/>
              <a:t>如何求开</a:t>
            </a:r>
            <a:r>
              <a:rPr lang="zh-CN" altLang="en-US" dirty="0" smtClean="0"/>
              <a:t>根号？</a:t>
            </a:r>
            <a:endParaRPr lang="zh-CN" altLang="en-US" dirty="0"/>
          </a:p>
          <a:p>
            <a:pPr>
              <a:lnSpc>
                <a:spcPct val="90000"/>
              </a:lnSpc>
            </a:pPr>
            <a:r>
              <a:rPr lang="en-US" altLang="zh-CN" dirty="0" smtClean="0"/>
              <a:t>Integer</a:t>
            </a:r>
            <a:r>
              <a:rPr lang="zh-CN" altLang="en-US" dirty="0" smtClean="0"/>
              <a:t>、</a:t>
            </a:r>
            <a:r>
              <a:rPr lang="en-US" altLang="zh-CN" dirty="0" smtClean="0"/>
              <a:t>Double</a:t>
            </a:r>
            <a:r>
              <a:rPr lang="zh-CN" altLang="en-US" dirty="0" smtClean="0"/>
              <a:t>类</a:t>
            </a:r>
            <a:endParaRPr lang="zh-CN" altLang="en-US" dirty="0"/>
          </a:p>
          <a:p>
            <a:pPr lvl="1">
              <a:lnSpc>
                <a:spcPct val="90000"/>
              </a:lnSpc>
            </a:pPr>
            <a:r>
              <a:rPr lang="en-US" altLang="zh-CN" dirty="0" err="1" smtClean="0"/>
              <a:t>parseInt</a:t>
            </a:r>
            <a:r>
              <a:rPr lang="zh-CN" altLang="en-US" dirty="0" smtClean="0"/>
              <a:t>、</a:t>
            </a:r>
            <a:r>
              <a:rPr lang="en-US" altLang="zh-CN" dirty="0" err="1" smtClean="0"/>
              <a:t>parseDouble</a:t>
            </a:r>
            <a:r>
              <a:rPr lang="zh-CN" altLang="en-US" dirty="0"/>
              <a:t>方法</a:t>
            </a:r>
            <a:endParaRPr lang="en-US" altLang="zh-CN" dirty="0" smtClean="0"/>
          </a:p>
          <a:p>
            <a:pPr>
              <a:lnSpc>
                <a:spcPct val="90000"/>
              </a:lnSpc>
            </a:pPr>
            <a:r>
              <a:rPr lang="en-US" altLang="zh-CN" dirty="0" smtClean="0"/>
              <a:t>print</a:t>
            </a:r>
            <a:r>
              <a:rPr lang="zh-CN" altLang="en-US" dirty="0"/>
              <a:t>、</a:t>
            </a:r>
            <a:r>
              <a:rPr lang="en-US" altLang="zh-CN" dirty="0" err="1" smtClean="0"/>
              <a:t>println</a:t>
            </a:r>
            <a:r>
              <a:rPr lang="zh-CN" altLang="en-US" dirty="0" smtClean="0"/>
              <a:t>、</a:t>
            </a:r>
            <a:r>
              <a:rPr lang="en-US" altLang="zh-CN" dirty="0" err="1" smtClean="0"/>
              <a:t>printf</a:t>
            </a:r>
            <a:r>
              <a:rPr lang="zh-CN" altLang="en-US" dirty="0" smtClean="0"/>
              <a:t>方法</a:t>
            </a:r>
            <a:endParaRPr lang="en-US" altLang="zh-CN" dirty="0" smtClean="0"/>
          </a:p>
          <a:p>
            <a:pPr lvl="1">
              <a:lnSpc>
                <a:spcPct val="90000"/>
              </a:lnSpc>
            </a:pPr>
            <a:r>
              <a:rPr lang="en-US" altLang="zh-CN" dirty="0" smtClean="0"/>
              <a:t>print</a:t>
            </a:r>
            <a:r>
              <a:rPr lang="zh-CN" altLang="en-US" dirty="0"/>
              <a:t>，不换行</a:t>
            </a:r>
            <a:r>
              <a:rPr lang="zh-CN" altLang="en-US" dirty="0" smtClean="0"/>
              <a:t>输出</a:t>
            </a:r>
            <a:r>
              <a:rPr lang="en-US" altLang="zh-CN" dirty="0" smtClean="0"/>
              <a:t>;</a:t>
            </a:r>
            <a:r>
              <a:rPr lang="en-US" altLang="zh-CN" dirty="0" err="1" smtClean="0"/>
              <a:t>println</a:t>
            </a:r>
            <a:r>
              <a:rPr lang="en-US" altLang="zh-CN" dirty="0" smtClean="0"/>
              <a:t> </a:t>
            </a:r>
            <a:r>
              <a:rPr lang="zh-CN" altLang="en-US" dirty="0" smtClean="0"/>
              <a:t>输出后然后换行</a:t>
            </a:r>
            <a:endParaRPr lang="en-US" altLang="zh-CN" dirty="0" smtClean="0"/>
          </a:p>
          <a:p>
            <a:pPr lvl="1">
              <a:lnSpc>
                <a:spcPct val="90000"/>
              </a:lnSpc>
            </a:pPr>
            <a:r>
              <a:rPr lang="en-US" altLang="zh-CN" dirty="0" err="1" smtClean="0"/>
              <a:t>printf</a:t>
            </a:r>
            <a:r>
              <a:rPr lang="en-US" altLang="zh-CN" dirty="0" smtClean="0"/>
              <a:t>,</a:t>
            </a:r>
            <a:r>
              <a:rPr lang="zh-CN" altLang="en-US" dirty="0" smtClean="0"/>
              <a:t>格式化输出</a:t>
            </a:r>
            <a:endParaRPr lang="en-US" altLang="zh-CN" dirty="0" smtClean="0"/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674322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参考资料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JDK</a:t>
            </a:r>
            <a:r>
              <a:rPr lang="zh-CN" altLang="en-US" dirty="0" smtClean="0"/>
              <a:t>离线文档</a:t>
            </a:r>
            <a:endParaRPr lang="en-US" altLang="zh-CN" dirty="0" smtClean="0"/>
          </a:p>
          <a:p>
            <a:r>
              <a:rPr lang="en-US" altLang="zh-CN" b="1" dirty="0"/>
              <a:t>java</a:t>
            </a:r>
            <a:r>
              <a:rPr lang="zh-CN" altLang="en-US" b="1" dirty="0"/>
              <a:t>中</a:t>
            </a:r>
            <a:r>
              <a:rPr lang="en-US" altLang="zh-CN" b="1" dirty="0" err="1"/>
              <a:t>printf</a:t>
            </a:r>
            <a:r>
              <a:rPr lang="zh-CN" altLang="en-US" b="1" dirty="0"/>
              <a:t>中用法</a:t>
            </a:r>
            <a:r>
              <a:rPr lang="zh-CN" altLang="en-US" b="1" dirty="0" smtClean="0"/>
              <a:t>详解</a:t>
            </a:r>
            <a:endParaRPr lang="en-US" altLang="zh-CN" dirty="0"/>
          </a:p>
          <a:p>
            <a:pPr lvl="1"/>
            <a:r>
              <a:rPr lang="en-US" altLang="zh-CN" dirty="0">
                <a:hlinkClick r:id="rId2"/>
              </a:rPr>
              <a:t>https://</a:t>
            </a:r>
            <a:r>
              <a:rPr lang="en-US" altLang="zh-CN" dirty="0" smtClean="0">
                <a:hlinkClick r:id="rId2"/>
              </a:rPr>
              <a:t>www.cnblogs.com/seakt/p/4478045.html</a:t>
            </a:r>
            <a:r>
              <a:rPr lang="en-US" altLang="zh-CN" dirty="0" smtClean="0"/>
              <a:t> 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562290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altLang="zh-CN" dirty="0"/>
              <a:t>Scanner</a:t>
            </a:r>
            <a:r>
              <a:rPr lang="zh-CN" altLang="en-US" dirty="0" smtClean="0"/>
              <a:t>类的使用</a:t>
            </a:r>
            <a:endParaRPr lang="en-US" altLang="zh-CN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altLang="zh-CN" dirty="0" smtClean="0"/>
              <a:t>Scanner</a:t>
            </a:r>
            <a:r>
              <a:rPr lang="zh-CN" altLang="en-US" dirty="0" smtClean="0"/>
              <a:t>类</a:t>
            </a:r>
            <a:endParaRPr lang="en-US" altLang="zh-CN" dirty="0" smtClean="0"/>
          </a:p>
          <a:p>
            <a:pPr marL="971550" lvl="1" indent="-514350">
              <a:lnSpc>
                <a:spcPct val="90000"/>
              </a:lnSpc>
              <a:buFont typeface="+mj-lt"/>
              <a:buAutoNum type="arabicPeriod"/>
            </a:pPr>
            <a:r>
              <a:rPr lang="zh-CN" altLang="en-US" dirty="0" smtClean="0"/>
              <a:t>处理控制台输入</a:t>
            </a:r>
            <a:endParaRPr lang="en-US" altLang="zh-CN" dirty="0" smtClean="0"/>
          </a:p>
          <a:p>
            <a:pPr marL="971550" lvl="1" indent="-514350">
              <a:lnSpc>
                <a:spcPct val="90000"/>
              </a:lnSpc>
              <a:buFont typeface="+mj-lt"/>
              <a:buAutoNum type="arabicPeriod"/>
            </a:pPr>
            <a:r>
              <a:rPr lang="zh-CN" altLang="en-US" dirty="0" smtClean="0"/>
              <a:t>处理字符串</a:t>
            </a:r>
            <a:endParaRPr lang="en-US" altLang="zh-CN" dirty="0" smtClean="0"/>
          </a:p>
          <a:p>
            <a:pPr>
              <a:lnSpc>
                <a:spcPct val="90000"/>
              </a:lnSpc>
            </a:pPr>
            <a:r>
              <a:rPr lang="zh-CN" altLang="en-US" dirty="0"/>
              <a:t>基本</a:t>
            </a:r>
            <a:r>
              <a:rPr lang="zh-CN" altLang="en-US" dirty="0" smtClean="0"/>
              <a:t>概念（标记、分隔符）</a:t>
            </a:r>
            <a:endParaRPr lang="en-US" altLang="zh-CN" dirty="0" smtClean="0"/>
          </a:p>
          <a:p>
            <a:pPr lvl="1">
              <a:lnSpc>
                <a:spcPct val="90000"/>
              </a:lnSpc>
            </a:pPr>
            <a:r>
              <a:rPr lang="zh-CN" altLang="en-US" smtClean="0"/>
              <a:t>比如，对于</a:t>
            </a:r>
            <a:r>
              <a:rPr lang="zh-CN" altLang="en-US" dirty="0" smtClean="0"/>
              <a:t>“</a:t>
            </a:r>
            <a:r>
              <a:rPr lang="en-US" altLang="zh-CN" dirty="0" smtClean="0"/>
              <a:t>1 3    5 7</a:t>
            </a:r>
            <a:r>
              <a:rPr lang="zh-CN" altLang="en-US" dirty="0" smtClean="0"/>
              <a:t>”</a:t>
            </a:r>
            <a:endParaRPr lang="en-US" altLang="zh-CN" dirty="0" smtClean="0"/>
          </a:p>
          <a:p>
            <a:pPr>
              <a:lnSpc>
                <a:spcPct val="90000"/>
              </a:lnSpc>
            </a:pPr>
            <a:r>
              <a:rPr lang="zh-CN" altLang="en-US" dirty="0"/>
              <a:t>常用方法</a:t>
            </a:r>
            <a:endParaRPr lang="en-US" altLang="zh-CN" dirty="0"/>
          </a:p>
          <a:p>
            <a:pPr lvl="1">
              <a:lnSpc>
                <a:spcPct val="90000"/>
              </a:lnSpc>
            </a:pPr>
            <a:r>
              <a:rPr lang="en-US" altLang="zh-CN" dirty="0" smtClean="0"/>
              <a:t>next</a:t>
            </a:r>
            <a:r>
              <a:rPr lang="zh-CN" altLang="en-US" dirty="0" smtClean="0"/>
              <a:t>，读入一个标记</a:t>
            </a:r>
            <a:r>
              <a:rPr lang="en-US" altLang="zh-CN" dirty="0" smtClean="0"/>
              <a:t>(token</a:t>
            </a:r>
            <a:r>
              <a:rPr lang="zh-CN" altLang="en-US" dirty="0" smtClean="0"/>
              <a:t>，字符串类型</a:t>
            </a:r>
            <a:r>
              <a:rPr lang="en-US" altLang="zh-CN" dirty="0" smtClean="0"/>
              <a:t>)</a:t>
            </a:r>
            <a:r>
              <a:rPr lang="zh-CN" altLang="en-US" dirty="0" smtClean="0"/>
              <a:t>，标记之间以空格、多个空格或者回车换行等进行分隔。</a:t>
            </a:r>
            <a:endParaRPr lang="en-US" altLang="zh-CN" dirty="0" smtClean="0"/>
          </a:p>
          <a:p>
            <a:pPr lvl="1">
              <a:lnSpc>
                <a:spcPct val="90000"/>
              </a:lnSpc>
            </a:pPr>
            <a:r>
              <a:rPr lang="en-US" altLang="zh-CN" dirty="0" err="1" smtClean="0"/>
              <a:t>nextInt</a:t>
            </a:r>
            <a:r>
              <a:rPr lang="zh-CN" altLang="en-US" dirty="0"/>
              <a:t>、</a:t>
            </a:r>
            <a:r>
              <a:rPr lang="en-US" altLang="zh-CN" dirty="0" err="1" smtClean="0"/>
              <a:t>nextDouble</a:t>
            </a:r>
            <a:r>
              <a:rPr lang="en-US" altLang="zh-CN" dirty="0" smtClean="0"/>
              <a:t>… </a:t>
            </a:r>
            <a:r>
              <a:rPr lang="zh-CN" altLang="en-US" dirty="0" smtClean="0"/>
              <a:t>读入标记并转换为相应的数据类型</a:t>
            </a:r>
            <a:endParaRPr lang="en-US" altLang="zh-CN" dirty="0"/>
          </a:p>
          <a:p>
            <a:pPr lvl="1">
              <a:lnSpc>
                <a:spcPct val="90000"/>
              </a:lnSpc>
            </a:pPr>
            <a:r>
              <a:rPr lang="en-US" altLang="zh-CN" dirty="0" err="1" smtClean="0"/>
              <a:t>nextLine</a:t>
            </a:r>
            <a:r>
              <a:rPr lang="zh-CN" altLang="en-US" dirty="0"/>
              <a:t>，</a:t>
            </a:r>
            <a:r>
              <a:rPr lang="zh-CN" altLang="en-US" dirty="0" smtClean="0"/>
              <a:t>读入一行</a:t>
            </a:r>
            <a:endParaRPr lang="en-US" altLang="zh-CN" dirty="0" smtClean="0"/>
          </a:p>
          <a:p>
            <a:pPr lvl="1">
              <a:lnSpc>
                <a:spcPct val="90000"/>
              </a:lnSpc>
            </a:pPr>
            <a:r>
              <a:rPr lang="en-US" altLang="zh-CN" dirty="0" err="1" smtClean="0"/>
              <a:t>hasNext</a:t>
            </a:r>
            <a:r>
              <a:rPr lang="zh-CN" altLang="en-US" dirty="0" smtClean="0"/>
              <a:t>，判断是否还有其他标记</a:t>
            </a:r>
            <a:endParaRPr lang="en-US" altLang="zh-CN" dirty="0" smtClean="0"/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874653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Scanner</a:t>
            </a:r>
            <a:r>
              <a:rPr lang="zh-CN" altLang="en-US" dirty="0"/>
              <a:t>类的使用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zh-CN" altLang="en-US" dirty="0"/>
              <a:t>小任务</a:t>
            </a:r>
            <a:r>
              <a:rPr lang="en-US" altLang="zh-CN" dirty="0"/>
              <a:t>1(</a:t>
            </a:r>
            <a:r>
              <a:rPr lang="zh-CN" altLang="en-US" dirty="0"/>
              <a:t>使用</a:t>
            </a:r>
            <a:r>
              <a:rPr lang="en-US" altLang="zh-CN" dirty="0"/>
              <a:t>Scanner</a:t>
            </a:r>
            <a:r>
              <a:rPr lang="zh-CN" altLang="en-US" dirty="0"/>
              <a:t>处理控制台输入</a:t>
            </a:r>
            <a:r>
              <a:rPr lang="en-US" altLang="zh-CN" dirty="0"/>
              <a:t>)</a:t>
            </a:r>
            <a:r>
              <a:rPr lang="zh-CN" altLang="en-US" dirty="0"/>
              <a:t>：</a:t>
            </a:r>
            <a:endParaRPr lang="en-US" altLang="zh-CN" dirty="0"/>
          </a:p>
          <a:p>
            <a:pPr marL="971550" lvl="1" indent="-514350">
              <a:lnSpc>
                <a:spcPct val="90000"/>
              </a:lnSpc>
              <a:buAutoNum type="arabicPeriod"/>
            </a:pPr>
            <a:r>
              <a:rPr lang="zh-CN" altLang="en-US" dirty="0"/>
              <a:t>从控制台读入</a:t>
            </a:r>
            <a:r>
              <a:rPr lang="en-US" altLang="zh-CN" dirty="0"/>
              <a:t>3</a:t>
            </a:r>
            <a:r>
              <a:rPr lang="zh-CN" altLang="en-US" dirty="0"/>
              <a:t>个浮点数，然后依次输出，输出的每个数之间以</a:t>
            </a:r>
            <a:r>
              <a:rPr lang="en-US" altLang="zh-CN" dirty="0"/>
              <a:t>1</a:t>
            </a:r>
            <a:r>
              <a:rPr lang="zh-CN" altLang="en-US" dirty="0"/>
              <a:t>个空格</a:t>
            </a:r>
            <a:r>
              <a:rPr lang="zh-CN" altLang="en-US" dirty="0" smtClean="0"/>
              <a:t>分隔。输出的最后一个数后也有一个空格。</a:t>
            </a:r>
            <a:endParaRPr lang="en-US" altLang="zh-CN" dirty="0"/>
          </a:p>
          <a:p>
            <a:pPr marL="971550" lvl="1" indent="-514350">
              <a:lnSpc>
                <a:spcPct val="90000"/>
              </a:lnSpc>
              <a:buAutoNum type="arabicPeriod"/>
            </a:pPr>
            <a:r>
              <a:rPr lang="zh-CN" altLang="en-US" dirty="0"/>
              <a:t>对</a:t>
            </a:r>
            <a:r>
              <a:rPr lang="en-US" altLang="zh-CN" dirty="0"/>
              <a:t>3</a:t>
            </a:r>
            <a:r>
              <a:rPr lang="zh-CN" altLang="en-US" dirty="0"/>
              <a:t>个浮点数相加后开跟号，然后在第</a:t>
            </a:r>
            <a:r>
              <a:rPr lang="en-US" altLang="zh-CN" dirty="0"/>
              <a:t>2</a:t>
            </a:r>
            <a:r>
              <a:rPr lang="zh-CN" altLang="en-US" dirty="0"/>
              <a:t>行输出开根号的后的结果，并输出回车换行</a:t>
            </a:r>
            <a:r>
              <a:rPr lang="zh-CN" altLang="en-US" dirty="0" smtClean="0"/>
              <a:t>。</a:t>
            </a:r>
            <a:endParaRPr lang="en-US" altLang="zh-CN" dirty="0" smtClean="0"/>
          </a:p>
          <a:p>
            <a:pPr lvl="1">
              <a:lnSpc>
                <a:spcPct val="90000"/>
              </a:lnSpc>
            </a:pPr>
            <a:r>
              <a:rPr lang="zh-CN" altLang="en-US" dirty="0" smtClean="0"/>
              <a:t>测试方法：</a:t>
            </a:r>
            <a:r>
              <a:rPr lang="en-US" altLang="zh-CN" dirty="0" smtClean="0"/>
              <a:t>1.</a:t>
            </a:r>
            <a:r>
              <a:rPr lang="zh-CN" altLang="en-US" dirty="0" smtClean="0"/>
              <a:t>控制台直接输入。</a:t>
            </a:r>
            <a:r>
              <a:rPr lang="en-US" altLang="zh-CN" dirty="0" smtClean="0"/>
              <a:t>2.</a:t>
            </a:r>
            <a:r>
              <a:rPr lang="zh-CN" altLang="en-US" dirty="0" smtClean="0"/>
              <a:t>在记事本中统一输入完以后，复制粘贴到控制台。</a:t>
            </a:r>
            <a:endParaRPr lang="en-US" altLang="zh-CN" dirty="0" smtClean="0"/>
          </a:p>
          <a:p>
            <a:pPr lvl="1">
              <a:lnSpc>
                <a:spcPct val="90000"/>
              </a:lnSpc>
            </a:pPr>
            <a:endParaRPr lang="en-US" altLang="zh-CN" dirty="0" smtClean="0"/>
          </a:p>
          <a:p>
            <a:pPr>
              <a:lnSpc>
                <a:spcPct val="90000"/>
              </a:lnSpc>
            </a:pPr>
            <a:r>
              <a:rPr lang="zh-CN" altLang="en-US" dirty="0" smtClean="0"/>
              <a:t>小任务</a:t>
            </a:r>
            <a:r>
              <a:rPr lang="en-US" altLang="zh-CN" dirty="0" smtClean="0"/>
              <a:t>2(</a:t>
            </a:r>
            <a:r>
              <a:rPr lang="zh-CN" altLang="en-US" dirty="0"/>
              <a:t>使用</a:t>
            </a:r>
            <a:r>
              <a:rPr lang="en-US" altLang="zh-CN" dirty="0" smtClean="0"/>
              <a:t>Scanner</a:t>
            </a:r>
            <a:r>
              <a:rPr lang="zh-CN" altLang="en-US" dirty="0" smtClean="0"/>
              <a:t>处理字符串</a:t>
            </a:r>
            <a:r>
              <a:rPr lang="en-US" altLang="zh-CN" dirty="0" smtClean="0"/>
              <a:t>)</a:t>
            </a:r>
            <a:r>
              <a:rPr lang="zh-CN" altLang="en-US" dirty="0"/>
              <a:t>：</a:t>
            </a:r>
            <a:endParaRPr lang="en-US" altLang="zh-CN" dirty="0"/>
          </a:p>
          <a:p>
            <a:pPr marL="0" indent="0">
              <a:buNone/>
            </a:pPr>
            <a:r>
              <a:rPr lang="en-US" altLang="zh-CN" dirty="0" smtClean="0"/>
              <a:t>  </a:t>
            </a:r>
            <a:r>
              <a:rPr lang="zh-CN" altLang="en-US" dirty="0" smtClean="0"/>
              <a:t>给定一行字符串“</a:t>
            </a:r>
            <a:r>
              <a:rPr lang="en-US" altLang="zh-CN" dirty="0" smtClean="0"/>
              <a:t>1   2    3 4 5</a:t>
            </a:r>
            <a:r>
              <a:rPr lang="zh-CN" altLang="en-US" dirty="0" smtClean="0"/>
              <a:t>”，将其中的所有标记读出，转换成整型并相加，最后输出。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80445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标题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1</a:t>
            </a:r>
            <a:r>
              <a:rPr lang="en-US" altLang="zh-CN" dirty="0"/>
              <a:t>. Java</a:t>
            </a:r>
            <a:r>
              <a:rPr lang="zh-CN" altLang="en-US" dirty="0"/>
              <a:t>基本概念</a:t>
            </a:r>
            <a:r>
              <a:rPr lang="en-US" altLang="zh-CN" dirty="0"/>
              <a:t>-Java</a:t>
            </a:r>
            <a:r>
              <a:rPr lang="zh-CN" altLang="en-US" dirty="0"/>
              <a:t>的应用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en-US" altLang="zh-CN" noProof="1"/>
              <a:t>Java</a:t>
            </a:r>
            <a:r>
              <a:rPr lang="zh-CN" altLang="en-US" noProof="1"/>
              <a:t>是一门工程类语言应用非常广泛</a:t>
            </a:r>
            <a:endParaRPr lang="en-US" altLang="zh-CN" noProof="1"/>
          </a:p>
          <a:p>
            <a:pPr lvl="1">
              <a:defRPr/>
            </a:pPr>
            <a:r>
              <a:rPr lang="en-US" altLang="zh-CN" noProof="1"/>
              <a:t>Java</a:t>
            </a:r>
            <a:r>
              <a:rPr lang="zh-CN" altLang="en-US" noProof="1"/>
              <a:t>企业级应用</a:t>
            </a:r>
            <a:endParaRPr lang="en-US" altLang="zh-CN" noProof="1"/>
          </a:p>
          <a:p>
            <a:pPr lvl="1">
              <a:defRPr/>
            </a:pPr>
            <a:r>
              <a:rPr lang="zh-CN" altLang="en-US" noProof="1"/>
              <a:t>移动</a:t>
            </a:r>
            <a:r>
              <a:rPr lang="en-US" altLang="zh-CN" noProof="1"/>
              <a:t>/</a:t>
            </a:r>
            <a:r>
              <a:rPr lang="zh-CN" altLang="en-US" noProof="1"/>
              <a:t>嵌入式应用开发</a:t>
            </a:r>
            <a:endParaRPr lang="en-US" altLang="zh-CN" noProof="1"/>
          </a:p>
          <a:p>
            <a:pPr lvl="1">
              <a:defRPr/>
            </a:pPr>
            <a:r>
              <a:rPr lang="zh-CN" altLang="en-US" noProof="1"/>
              <a:t>其他</a:t>
            </a:r>
            <a:endParaRPr lang="en-US" altLang="zh-CN" noProof="1"/>
          </a:p>
          <a:p>
            <a:pPr lvl="2">
              <a:defRPr/>
            </a:pPr>
            <a:r>
              <a:rPr lang="zh-CN" altLang="en-US" noProof="1"/>
              <a:t>网络服务器、算法库、游戏等等</a:t>
            </a:r>
            <a:endParaRPr lang="en-US" altLang="zh-CN" noProof="1"/>
          </a:p>
          <a:p>
            <a:pPr lvl="1">
              <a:defRPr/>
            </a:pPr>
            <a:endParaRPr lang="zh-CN" altLang="en-US" noProof="1"/>
          </a:p>
        </p:txBody>
      </p:sp>
      <p:graphicFrame>
        <p:nvGraphicFramePr>
          <p:cNvPr id="8196" name="对象 5">
            <a:hlinkClick r:id="" action="ppaction://ole?verb=1"/>
          </p:cNvPr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69" r:id="rId4" imgW="114102" imgH="215526" progId="Equation.KSEE3">
                  <p:embed/>
                </p:oleObj>
              </mc:Choice>
              <mc:Fallback>
                <p:oleObj r:id="rId4" imgW="114102" imgH="215526" progId="Equation.KSEE3">
                  <p:embed/>
                  <p:pic>
                    <p:nvPicPr>
                      <p:cNvPr id="0" name="对象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14850" y="3321050"/>
                        <a:ext cx="114300" cy="215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8100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E43F92F8-B498-416A-A4A1-6D0F7AD62CF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8318" y="3793986"/>
            <a:ext cx="4157549" cy="2679866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0368" y="3793985"/>
            <a:ext cx="1583401" cy="1648901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0369" y="5825297"/>
            <a:ext cx="1732217" cy="648555"/>
          </a:xfrm>
          <a:prstGeom prst="rect">
            <a:avLst/>
          </a:prstGeom>
        </p:spPr>
      </p:pic>
      <p:grpSp>
        <p:nvGrpSpPr>
          <p:cNvPr id="12" name="组合 11"/>
          <p:cNvGrpSpPr/>
          <p:nvPr/>
        </p:nvGrpSpPr>
        <p:grpSpPr>
          <a:xfrm>
            <a:off x="374510" y="3793986"/>
            <a:ext cx="2009775" cy="2687734"/>
            <a:chOff x="552842" y="3793986"/>
            <a:chExt cx="2009775" cy="2687734"/>
          </a:xfrm>
        </p:grpSpPr>
        <p:pic>
          <p:nvPicPr>
            <p:cNvPr id="8" name="图片 7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52842" y="3793986"/>
              <a:ext cx="1946490" cy="797622"/>
            </a:xfrm>
            <a:prstGeom prst="rect">
              <a:avLst/>
            </a:prstGeom>
          </p:spPr>
        </p:pic>
        <p:pic>
          <p:nvPicPr>
            <p:cNvPr id="9" name="图片 8"/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52842" y="4544259"/>
              <a:ext cx="2009775" cy="876300"/>
            </a:xfrm>
            <a:prstGeom prst="rect">
              <a:avLst/>
            </a:prstGeom>
          </p:spPr>
        </p:pic>
        <p:pic>
          <p:nvPicPr>
            <p:cNvPr id="10" name="图片 9"/>
            <p:cNvPicPr>
              <a:picLocks noChangeAspect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52842" y="5638593"/>
              <a:ext cx="702770" cy="835259"/>
            </a:xfrm>
            <a:prstGeom prst="rect">
              <a:avLst/>
            </a:prstGeom>
          </p:spPr>
        </p:pic>
        <p:pic>
          <p:nvPicPr>
            <p:cNvPr id="11" name="图片 10"/>
            <p:cNvPicPr>
              <a:picLocks noChangeAspect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638846" y="5646461"/>
              <a:ext cx="835259" cy="835259"/>
            </a:xfrm>
            <a:prstGeom prst="rect">
              <a:avLst/>
            </a:prstGeom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D38269BB-1208-485E-A33E-8A5ACF91BE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课程线上实验</a:t>
            </a:r>
            <a:r>
              <a:rPr lang="zh-CN" altLang="en-US"/>
              <a:t>平台</a:t>
            </a:r>
            <a:endParaRPr lang="zh-CN" altLang="en-US" dirty="0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39E164A9-70E7-4894-9A1E-67CE1BB2541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登录、注册与绑定</a:t>
            </a:r>
            <a:endParaRPr lang="en-US" altLang="zh-CN" dirty="0" smtClean="0"/>
          </a:p>
          <a:p>
            <a:pPr marL="514350" indent="-514350">
              <a:buFont typeface="+mj-lt"/>
              <a:buAutoNum type="arabicPeriod"/>
            </a:pPr>
            <a:r>
              <a:rPr lang="zh-CN" altLang="en-US" dirty="0" smtClean="0"/>
              <a:t>到</a:t>
            </a:r>
            <a:r>
              <a:rPr lang="en-US" altLang="zh-CN" dirty="0" smtClean="0"/>
              <a:t>pinta.cn</a:t>
            </a:r>
            <a:r>
              <a:rPr lang="zh-CN" altLang="en-US" dirty="0" smtClean="0"/>
              <a:t>注册账号。</a:t>
            </a:r>
            <a:endParaRPr lang="en-US" altLang="zh-CN" dirty="0" smtClean="0"/>
          </a:p>
          <a:p>
            <a:pPr marL="514350" indent="-514350">
              <a:buFont typeface="+mj-lt"/>
              <a:buAutoNum type="arabicPeriod"/>
            </a:pPr>
            <a:r>
              <a:rPr lang="zh-CN" altLang="en-US" dirty="0" smtClean="0"/>
              <a:t>登录系统后点击右上角用户</a:t>
            </a:r>
            <a:r>
              <a:rPr lang="en-US" altLang="zh-CN" dirty="0" smtClean="0"/>
              <a:t>-</a:t>
            </a:r>
            <a:r>
              <a:rPr lang="zh-CN" altLang="en-US" dirty="0" smtClean="0"/>
              <a:t>“个人中心”</a:t>
            </a:r>
            <a:r>
              <a:rPr lang="en-US" altLang="zh-CN" dirty="0" smtClean="0"/>
              <a:t>-</a:t>
            </a:r>
            <a:r>
              <a:rPr lang="zh-CN" altLang="en-US" dirty="0" smtClean="0"/>
              <a:t>使用</a:t>
            </a:r>
            <a:r>
              <a:rPr lang="zh-CN" altLang="en-US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验证码</a:t>
            </a:r>
            <a:r>
              <a:rPr lang="zh-CN" altLang="en-US" dirty="0" smtClean="0"/>
              <a:t>绑定学号与密码。</a:t>
            </a:r>
            <a:endParaRPr lang="en-US" altLang="zh-CN" dirty="0" smtClean="0"/>
          </a:p>
          <a:p>
            <a:pPr marL="514350" indent="-514350">
              <a:buFont typeface="+mj-lt"/>
              <a:buAutoNum type="arabicPeriod"/>
            </a:pPr>
            <a:endParaRPr lang="en-US" altLang="zh-CN" dirty="0" smtClean="0"/>
          </a:p>
          <a:p>
            <a:r>
              <a:rPr lang="en-US" altLang="zh-CN" dirty="0" smtClean="0"/>
              <a:t> </a:t>
            </a:r>
            <a:r>
              <a:rPr lang="zh-CN" altLang="en-US" dirty="0" smtClean="0"/>
              <a:t>提交第一个</a:t>
            </a:r>
            <a:r>
              <a:rPr lang="en-US" altLang="zh-CN" dirty="0" smtClean="0"/>
              <a:t>Java</a:t>
            </a:r>
            <a:r>
              <a:rPr lang="zh-CN" altLang="en-US" dirty="0" smtClean="0"/>
              <a:t>程序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编程题类名必须为</a:t>
            </a:r>
            <a:r>
              <a:rPr lang="en-US" altLang="zh-CN" dirty="0" smtClean="0"/>
              <a:t>Main</a:t>
            </a:r>
            <a:r>
              <a:rPr lang="zh-CN" altLang="en-US" dirty="0" smtClean="0"/>
              <a:t>，不得有包名</a:t>
            </a:r>
            <a:endParaRPr lang="en-US" altLang="zh-CN" dirty="0" smtClean="0"/>
          </a:p>
          <a:p>
            <a:pPr lvl="1"/>
            <a:r>
              <a:rPr lang="zh-CN" altLang="en-US" dirty="0"/>
              <a:t>函数</a:t>
            </a:r>
            <a:r>
              <a:rPr lang="zh-CN" altLang="en-US" dirty="0" smtClean="0"/>
              <a:t>题只需要给出函数相关代码。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学会使用</a:t>
            </a:r>
            <a:r>
              <a:rPr lang="en-US" altLang="zh-CN" dirty="0" smtClean="0"/>
              <a:t>Scanner</a:t>
            </a:r>
            <a:r>
              <a:rPr lang="zh-CN" altLang="en-US" dirty="0" smtClean="0"/>
              <a:t>处理输入与输出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测试：匹配输出。测试技巧：批量测试。</a:t>
            </a:r>
            <a:endParaRPr lang="en-US" altLang="zh-CN" dirty="0" smtClean="0"/>
          </a:p>
          <a:p>
            <a:pPr lvl="1"/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674322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参考资料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拼题网站</a:t>
            </a:r>
            <a:endParaRPr lang="en-US" altLang="zh-CN" dirty="0" smtClean="0"/>
          </a:p>
          <a:p>
            <a:pPr lvl="1"/>
            <a:r>
              <a:rPr lang="en-US" altLang="zh-CN" dirty="0" smtClean="0"/>
              <a:t>pintia.cn </a:t>
            </a:r>
          </a:p>
          <a:p>
            <a:r>
              <a:rPr lang="en-US" altLang="zh-CN" dirty="0"/>
              <a:t>PTA</a:t>
            </a:r>
            <a:r>
              <a:rPr lang="zh-CN" altLang="en-US" dirty="0"/>
              <a:t>中提交</a:t>
            </a:r>
            <a:r>
              <a:rPr lang="en-US" altLang="zh-CN" dirty="0"/>
              <a:t>Java</a:t>
            </a:r>
            <a:r>
              <a:rPr lang="zh-CN" altLang="en-US" dirty="0"/>
              <a:t>程序的一些</a:t>
            </a:r>
            <a:r>
              <a:rPr lang="zh-CN" altLang="en-US" dirty="0" smtClean="0"/>
              <a:t>套路</a:t>
            </a:r>
            <a:endParaRPr lang="en-US" altLang="zh-CN" dirty="0" smtClean="0"/>
          </a:p>
          <a:p>
            <a:pPr lvl="1"/>
            <a:r>
              <a:rPr lang="en-US" altLang="zh-CN" dirty="0">
                <a:hlinkClick r:id="rId2"/>
              </a:rPr>
              <a:t>http://</a:t>
            </a:r>
            <a:r>
              <a:rPr lang="en-US" altLang="zh-CN" dirty="0" smtClean="0">
                <a:hlinkClick r:id="rId2"/>
              </a:rPr>
              <a:t>www.cnblogs.com/zhrb/p/6347738.html</a:t>
            </a:r>
            <a:endParaRPr lang="en-US" altLang="zh-CN" dirty="0" smtClean="0"/>
          </a:p>
          <a:p>
            <a:pPr lvl="1"/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8554602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标题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1</a:t>
            </a:r>
            <a:r>
              <a:rPr lang="en-US" altLang="zh-CN"/>
              <a:t>. Java</a:t>
            </a:r>
            <a:r>
              <a:rPr lang="zh-CN" altLang="en-US" dirty="0"/>
              <a:t>基本概念</a:t>
            </a:r>
            <a:r>
              <a:rPr lang="en-US" altLang="zh-CN" dirty="0"/>
              <a:t>-</a:t>
            </a:r>
            <a:r>
              <a:rPr lang="zh-CN" altLang="en-US" dirty="0"/>
              <a:t>历史</a:t>
            </a:r>
          </a:p>
        </p:txBody>
      </p:sp>
      <p:sp>
        <p:nvSpPr>
          <p:cNvPr id="3" name="内容占位符 2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/>
              <a:t>1991 James Gosling</a:t>
            </a:r>
            <a:r>
              <a:rPr lang="zh-CN" altLang="en-US" dirty="0"/>
              <a:t>等发起了</a:t>
            </a:r>
            <a:r>
              <a:rPr lang="en-US" altLang="zh-CN" dirty="0"/>
              <a:t>Java</a:t>
            </a:r>
            <a:r>
              <a:rPr lang="zh-CN" altLang="en-US" dirty="0"/>
              <a:t>语言项目</a:t>
            </a:r>
            <a:endParaRPr lang="en-US" altLang="zh-CN" dirty="0"/>
          </a:p>
          <a:p>
            <a:pPr lvl="1"/>
            <a:r>
              <a:rPr lang="en-US" altLang="zh-CN" dirty="0"/>
              <a:t>Java</a:t>
            </a:r>
            <a:r>
              <a:rPr lang="zh-CN" altLang="en-US" dirty="0"/>
              <a:t>最开始起名为</a:t>
            </a:r>
            <a:r>
              <a:rPr lang="en-US" altLang="zh-CN" dirty="0"/>
              <a:t>Oak</a:t>
            </a:r>
            <a:r>
              <a:rPr lang="zh-CN" altLang="en-US" dirty="0"/>
              <a:t>，应用于交互电视</a:t>
            </a:r>
            <a:endParaRPr lang="en-US" altLang="zh-CN" dirty="0"/>
          </a:p>
          <a:p>
            <a:r>
              <a:rPr lang="en-US" altLang="zh-CN" dirty="0"/>
              <a:t>1995 Sun</a:t>
            </a:r>
            <a:r>
              <a:rPr lang="zh-CN" altLang="en-US" dirty="0"/>
              <a:t>公司 发布</a:t>
            </a:r>
            <a:r>
              <a:rPr lang="en-US" altLang="zh-CN" dirty="0"/>
              <a:t>Java 1.0</a:t>
            </a:r>
          </a:p>
          <a:p>
            <a:pPr lvl="1"/>
            <a:r>
              <a:rPr lang="zh-CN" altLang="en-US" dirty="0"/>
              <a:t>承诺</a:t>
            </a:r>
            <a:r>
              <a:rPr lang="en-US" altLang="zh-CN" dirty="0"/>
              <a:t>"Write once, run anywhere"</a:t>
            </a:r>
          </a:p>
          <a:p>
            <a:r>
              <a:rPr lang="en-US" altLang="zh-CN" dirty="0"/>
              <a:t>1998-2002 </a:t>
            </a:r>
            <a:r>
              <a:rPr lang="zh-CN" altLang="en-US" dirty="0"/>
              <a:t>发布</a:t>
            </a:r>
            <a:r>
              <a:rPr lang="en-US" altLang="zh-CN" dirty="0"/>
              <a:t>J2SE 1.2-1.4</a:t>
            </a:r>
          </a:p>
          <a:p>
            <a:r>
              <a:rPr lang="en-US" altLang="zh-CN" dirty="0"/>
              <a:t>2004 </a:t>
            </a:r>
            <a:r>
              <a:rPr lang="zh-CN" altLang="en-US" dirty="0"/>
              <a:t>发布</a:t>
            </a:r>
            <a:r>
              <a:rPr lang="en-US" altLang="zh-CN" dirty="0"/>
              <a:t>J2SE 5.0</a:t>
            </a:r>
          </a:p>
          <a:p>
            <a:pPr lvl="1"/>
            <a:r>
              <a:rPr lang="zh-CN" altLang="en-US" dirty="0"/>
              <a:t>为了更好的反映</a:t>
            </a:r>
            <a:r>
              <a:rPr lang="en-US" altLang="zh-CN" dirty="0"/>
              <a:t>Java</a:t>
            </a:r>
            <a:r>
              <a:rPr lang="zh-CN" altLang="en-US" dirty="0"/>
              <a:t>开发的成熟度</a:t>
            </a:r>
          </a:p>
          <a:p>
            <a:r>
              <a:rPr lang="en-US" altLang="zh-CN" dirty="0"/>
              <a:t>2006 </a:t>
            </a:r>
            <a:r>
              <a:rPr lang="zh-CN" altLang="en-US" dirty="0"/>
              <a:t>发布</a:t>
            </a:r>
            <a:r>
              <a:rPr lang="en-US" altLang="zh-CN" dirty="0"/>
              <a:t>Java SE 6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标题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1</a:t>
            </a:r>
            <a:r>
              <a:rPr lang="en-US" altLang="zh-CN" dirty="0"/>
              <a:t>. Java</a:t>
            </a:r>
            <a:r>
              <a:rPr lang="zh-CN" altLang="en-US" dirty="0"/>
              <a:t>基本概念</a:t>
            </a:r>
            <a:r>
              <a:rPr lang="en-US" altLang="zh-CN" dirty="0"/>
              <a:t>-</a:t>
            </a:r>
            <a:r>
              <a:rPr lang="zh-CN" altLang="en-US" dirty="0"/>
              <a:t>历史</a:t>
            </a:r>
          </a:p>
        </p:txBody>
      </p:sp>
      <p:sp>
        <p:nvSpPr>
          <p:cNvPr id="3" name="内容占位符 2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/>
              <a:t>2009-2010 </a:t>
            </a:r>
            <a:r>
              <a:rPr lang="zh-CN" altLang="en-US" dirty="0"/>
              <a:t>期间</a:t>
            </a:r>
            <a:r>
              <a:rPr lang="en-US" altLang="zh-CN" dirty="0"/>
              <a:t>Sun</a:t>
            </a:r>
            <a:r>
              <a:rPr lang="zh-CN" altLang="en-US" dirty="0"/>
              <a:t>公司被</a:t>
            </a:r>
            <a:r>
              <a:rPr lang="en-US" altLang="zh-CN" dirty="0"/>
              <a:t>Oracle</a:t>
            </a:r>
            <a:r>
              <a:rPr lang="zh-CN" altLang="en-US" dirty="0"/>
              <a:t>收购</a:t>
            </a:r>
            <a:r>
              <a:rPr lang="en-US" altLang="zh-CN" dirty="0"/>
              <a:t>,</a:t>
            </a:r>
          </a:p>
          <a:p>
            <a:r>
              <a:rPr lang="en-US" altLang="zh-CN" dirty="0"/>
              <a:t>2011 Oracle </a:t>
            </a:r>
            <a:r>
              <a:rPr lang="zh-CN" altLang="en-US" dirty="0"/>
              <a:t>发布</a:t>
            </a:r>
            <a:r>
              <a:rPr lang="en-US" altLang="zh-CN" dirty="0"/>
              <a:t>Java SE 7</a:t>
            </a:r>
          </a:p>
          <a:p>
            <a:r>
              <a:rPr lang="en-US" altLang="zh-CN" dirty="0"/>
              <a:t>2014 </a:t>
            </a:r>
            <a:r>
              <a:rPr lang="zh-CN" altLang="en-US" dirty="0"/>
              <a:t>发布</a:t>
            </a:r>
            <a:r>
              <a:rPr lang="en-US" altLang="zh-CN" dirty="0"/>
              <a:t>Java SE 8</a:t>
            </a:r>
          </a:p>
          <a:p>
            <a:r>
              <a:rPr lang="en-US" altLang="zh-CN" dirty="0"/>
              <a:t>2017 </a:t>
            </a:r>
            <a:r>
              <a:rPr lang="zh-CN" altLang="en-US" dirty="0"/>
              <a:t>发布</a:t>
            </a:r>
            <a:r>
              <a:rPr lang="en-US" altLang="zh-CN" dirty="0"/>
              <a:t>Java SE 9</a:t>
            </a:r>
          </a:p>
          <a:p>
            <a:r>
              <a:rPr lang="en-US" altLang="zh-CN" dirty="0"/>
              <a:t>2018 </a:t>
            </a:r>
            <a:r>
              <a:rPr lang="zh-CN" altLang="en-US" dirty="0"/>
              <a:t>发布</a:t>
            </a:r>
            <a:r>
              <a:rPr lang="en-US" altLang="zh-CN" dirty="0"/>
              <a:t>Java SE 10</a:t>
            </a:r>
          </a:p>
          <a:p>
            <a:r>
              <a:rPr lang="zh-CN" altLang="en-US" dirty="0"/>
              <a:t>未来</a:t>
            </a:r>
            <a:r>
              <a:rPr lang="en-US" altLang="zh-CN" dirty="0"/>
              <a:t>…</a:t>
            </a:r>
          </a:p>
        </p:txBody>
      </p:sp>
    </p:spTree>
    <p:extLst>
      <p:ext uri="{BB962C8B-B14F-4D97-AF65-F5344CB8AC3E}">
        <p14:creationId xmlns:p14="http://schemas.microsoft.com/office/powerpoint/2010/main" val="33215824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2. Java</a:t>
            </a:r>
            <a:r>
              <a:rPr lang="zh-CN" altLang="en-US" dirty="0"/>
              <a:t>特点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/>
              <a:t>Java</a:t>
            </a:r>
            <a:r>
              <a:rPr lang="zh-CN" altLang="en-US" dirty="0"/>
              <a:t>语言主要特点</a:t>
            </a:r>
            <a:endParaRPr lang="en-US" altLang="zh-CN" dirty="0"/>
          </a:p>
          <a:p>
            <a:pPr lvl="1"/>
            <a:r>
              <a:rPr lang="zh-CN" altLang="en-US" dirty="0"/>
              <a:t>简单</a:t>
            </a:r>
            <a:endParaRPr lang="en-US" altLang="zh-CN" dirty="0"/>
          </a:p>
          <a:p>
            <a:pPr lvl="2"/>
            <a:r>
              <a:rPr lang="zh-CN" altLang="en-US" dirty="0"/>
              <a:t>具有垃圾回收机制，无需直接管理内存</a:t>
            </a:r>
            <a:endParaRPr lang="en-US" altLang="zh-CN" dirty="0"/>
          </a:p>
          <a:p>
            <a:pPr lvl="1"/>
            <a:r>
              <a:rPr lang="zh-CN" altLang="en-US" dirty="0"/>
              <a:t>面向对象</a:t>
            </a:r>
            <a:endParaRPr lang="en-US" altLang="zh-CN" dirty="0"/>
          </a:p>
          <a:p>
            <a:pPr lvl="1"/>
            <a:r>
              <a:rPr lang="zh-CN" altLang="en-US" dirty="0"/>
              <a:t>跨平台</a:t>
            </a:r>
            <a:endParaRPr lang="en-US" altLang="zh-CN" dirty="0"/>
          </a:p>
          <a:p>
            <a:pPr lvl="2"/>
            <a:r>
              <a:rPr lang="en-US" altLang="zh-CN" dirty="0"/>
              <a:t>Write once, run anywhere</a:t>
            </a:r>
          </a:p>
          <a:p>
            <a:r>
              <a:rPr lang="zh-CN" altLang="en-US" dirty="0"/>
              <a:t>生态完善</a:t>
            </a:r>
            <a:endParaRPr lang="en-US" altLang="zh-CN" dirty="0"/>
          </a:p>
          <a:p>
            <a:pPr lvl="1"/>
            <a:r>
              <a:rPr lang="en-US" altLang="zh-CN" dirty="0"/>
              <a:t>Java</a:t>
            </a:r>
            <a:r>
              <a:rPr lang="zh-CN" altLang="en-US" dirty="0"/>
              <a:t>类库完善、大量第三方类库</a:t>
            </a:r>
            <a:endParaRPr lang="en-US" altLang="zh-CN" dirty="0"/>
          </a:p>
          <a:p>
            <a:pPr lvl="1"/>
            <a:r>
              <a:rPr lang="en-US" altLang="zh-CN" dirty="0"/>
              <a:t>IDE</a:t>
            </a:r>
            <a:r>
              <a:rPr lang="zh-CN" altLang="en-US" dirty="0"/>
              <a:t>强大（</a:t>
            </a:r>
            <a:r>
              <a:rPr lang="en-US" altLang="zh-CN" dirty="0"/>
              <a:t>Eclipse</a:t>
            </a:r>
            <a:r>
              <a:rPr lang="zh-CN" altLang="en-US" dirty="0"/>
              <a:t>、</a:t>
            </a:r>
            <a:r>
              <a:rPr lang="en-US" altLang="zh-CN" dirty="0"/>
              <a:t>IntelliJ IDEA</a:t>
            </a:r>
            <a:r>
              <a:rPr lang="zh-CN" altLang="en-US" dirty="0"/>
              <a:t>等）</a:t>
            </a:r>
            <a:endParaRPr lang="en-US" altLang="zh-CN" dirty="0"/>
          </a:p>
          <a:p>
            <a:pPr lvl="1"/>
            <a:r>
              <a:rPr lang="zh-CN" altLang="en-US" dirty="0"/>
              <a:t>从业人员多</a:t>
            </a:r>
          </a:p>
          <a:p>
            <a:pPr lvl="1"/>
            <a:endParaRPr lang="en-US" altLang="zh-CN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6728" y="391660"/>
            <a:ext cx="3969683" cy="18836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29068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2. </a:t>
            </a:r>
            <a:r>
              <a:rPr lang="zh-CN" altLang="en-US" dirty="0"/>
              <a:t>第一个</a:t>
            </a:r>
            <a:r>
              <a:rPr lang="en-US" altLang="zh-CN" dirty="0"/>
              <a:t>Java</a:t>
            </a:r>
            <a:r>
              <a:rPr lang="zh-CN" altLang="en-US" dirty="0"/>
              <a:t>程序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/>
              <a:t>基本功能</a:t>
            </a:r>
            <a:endParaRPr lang="en-US" altLang="zh-CN" dirty="0"/>
          </a:p>
          <a:p>
            <a:pPr lvl="1"/>
            <a:r>
              <a:rPr lang="zh-CN" altLang="en-US" dirty="0"/>
              <a:t>输出 </a:t>
            </a:r>
            <a:r>
              <a:rPr lang="en-US" altLang="zh-CN" i="1" dirty="0"/>
              <a:t>Hello World</a:t>
            </a:r>
          </a:p>
          <a:p>
            <a:r>
              <a:rPr lang="zh-CN" altLang="en-US" dirty="0"/>
              <a:t>基本概念</a:t>
            </a:r>
            <a:endParaRPr lang="en-US" altLang="zh-CN" dirty="0"/>
          </a:p>
          <a:p>
            <a:pPr lvl="1"/>
            <a:r>
              <a:rPr lang="en-US" altLang="zh-CN" dirty="0"/>
              <a:t>class</a:t>
            </a:r>
            <a:r>
              <a:rPr lang="zh-CN" altLang="en-US" dirty="0"/>
              <a:t>关键字</a:t>
            </a:r>
            <a:r>
              <a:rPr lang="en-US" altLang="zh-CN" dirty="0"/>
              <a:t> </a:t>
            </a:r>
            <a:r>
              <a:rPr lang="zh-CN" altLang="en-US" dirty="0"/>
              <a:t>类， </a:t>
            </a:r>
            <a:r>
              <a:rPr lang="en-US" altLang="zh-CN" dirty="0"/>
              <a:t>HelloWorld </a:t>
            </a:r>
            <a:r>
              <a:rPr lang="zh-CN" altLang="en-US" dirty="0"/>
              <a:t>类名</a:t>
            </a:r>
            <a:endParaRPr lang="en-US" altLang="zh-CN" dirty="0"/>
          </a:p>
          <a:p>
            <a:pPr lvl="1"/>
            <a:r>
              <a:rPr lang="en-US" altLang="zh-CN" dirty="0"/>
              <a:t>main</a:t>
            </a:r>
            <a:r>
              <a:rPr lang="zh-CN" altLang="en-US" dirty="0"/>
              <a:t>方法：程序入口</a:t>
            </a:r>
            <a:endParaRPr lang="en-US" altLang="zh-CN" dirty="0"/>
          </a:p>
          <a:p>
            <a:pPr lvl="1"/>
            <a:r>
              <a:rPr lang="en-US" altLang="zh-CN" dirty="0" err="1"/>
              <a:t>println</a:t>
            </a:r>
            <a:r>
              <a:rPr lang="zh-CN" altLang="en-US" dirty="0"/>
              <a:t>函数：一般用于将字符串输出到控制台</a:t>
            </a:r>
            <a:endParaRPr lang="en-US" altLang="zh-CN" dirty="0"/>
          </a:p>
          <a:p>
            <a:pPr lvl="1"/>
            <a:endParaRPr lang="en-US" altLang="zh-CN" dirty="0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436" y="4497452"/>
            <a:ext cx="7879127" cy="1907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963949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2. Java</a:t>
            </a:r>
            <a:r>
              <a:rPr lang="zh-CN" altLang="en-US" dirty="0"/>
              <a:t>程序的建立、编译、运行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/>
              <a:t>1.</a:t>
            </a:r>
            <a:r>
              <a:rPr lang="zh-CN" altLang="en-US" dirty="0"/>
              <a:t>建立一个文本文件</a:t>
            </a:r>
            <a:r>
              <a:rPr lang="en-US" altLang="zh-CN" dirty="0"/>
              <a:t>HelloWorld.java</a:t>
            </a:r>
          </a:p>
          <a:p>
            <a:pPr lvl="1"/>
            <a:r>
              <a:rPr lang="zh-CN" altLang="en-US" dirty="0"/>
              <a:t>扩展名：</a:t>
            </a:r>
            <a:r>
              <a:rPr lang="en-US" altLang="zh-CN" b="1" dirty="0"/>
              <a:t>.java</a:t>
            </a:r>
            <a:r>
              <a:rPr lang="zh-CN" altLang="en-US" dirty="0"/>
              <a:t>，代表</a:t>
            </a:r>
            <a:r>
              <a:rPr lang="en-US" altLang="zh-CN" dirty="0"/>
              <a:t>Java</a:t>
            </a:r>
            <a:r>
              <a:rPr lang="zh-CN" altLang="en-US" dirty="0"/>
              <a:t>源程序</a:t>
            </a:r>
            <a:endParaRPr lang="en-US" altLang="zh-CN" dirty="0"/>
          </a:p>
          <a:p>
            <a:r>
              <a:rPr lang="en-US" altLang="zh-CN" dirty="0"/>
              <a:t>2.</a:t>
            </a:r>
            <a:r>
              <a:rPr lang="zh-CN" altLang="en-US" dirty="0"/>
              <a:t>编译</a:t>
            </a:r>
            <a:r>
              <a:rPr lang="en-US" altLang="zh-CN" dirty="0"/>
              <a:t>Java</a:t>
            </a:r>
            <a:r>
              <a:rPr lang="zh-CN" altLang="en-US" dirty="0"/>
              <a:t>源程序，生成</a:t>
            </a:r>
            <a:r>
              <a:rPr lang="en-US" altLang="zh-CN" dirty="0" err="1"/>
              <a:t>HelloWorld.class</a:t>
            </a:r>
            <a:endParaRPr lang="en-US" altLang="zh-CN" dirty="0"/>
          </a:p>
          <a:p>
            <a:pPr lvl="1"/>
            <a:r>
              <a:rPr lang="en-US" altLang="zh-CN" i="1" dirty="0" err="1">
                <a:solidFill>
                  <a:schemeClr val="bg2">
                    <a:lumMod val="60000"/>
                    <a:lumOff val="40000"/>
                  </a:schemeClr>
                </a:solidFill>
              </a:rPr>
              <a:t>javac</a:t>
            </a:r>
            <a:r>
              <a:rPr lang="en-US" altLang="zh-CN" i="1" dirty="0">
                <a:solidFill>
                  <a:schemeClr val="bg2">
                    <a:lumMod val="60000"/>
                    <a:lumOff val="40000"/>
                  </a:schemeClr>
                </a:solidFill>
              </a:rPr>
              <a:t> HelloWorld.java</a:t>
            </a:r>
          </a:p>
          <a:p>
            <a:pPr lvl="2"/>
            <a:r>
              <a:rPr lang="zh-CN" altLang="en-US" dirty="0"/>
              <a:t>注：</a:t>
            </a:r>
            <a:r>
              <a:rPr lang="en-US" altLang="zh-CN" dirty="0" err="1"/>
              <a:t>HelloWorld.class</a:t>
            </a:r>
            <a:r>
              <a:rPr lang="zh-CN" altLang="en-US" dirty="0"/>
              <a:t>是字节码</a:t>
            </a:r>
            <a:r>
              <a:rPr lang="en-US" altLang="zh-CN" dirty="0"/>
              <a:t>(bytecode)</a:t>
            </a:r>
            <a:r>
              <a:rPr lang="zh-CN" altLang="en-US" dirty="0"/>
              <a:t>文件</a:t>
            </a:r>
            <a:endParaRPr lang="en-US" altLang="zh-CN" i="1" dirty="0"/>
          </a:p>
          <a:p>
            <a:r>
              <a:rPr lang="en-US" altLang="zh-CN" dirty="0"/>
              <a:t>3.</a:t>
            </a:r>
            <a:r>
              <a:rPr lang="zh-CN" altLang="en-US" dirty="0"/>
              <a:t>载入</a:t>
            </a:r>
            <a:r>
              <a:rPr lang="en-US" altLang="zh-CN" dirty="0"/>
              <a:t>Java</a:t>
            </a:r>
            <a:r>
              <a:rPr lang="zh-CN" altLang="en-US" dirty="0"/>
              <a:t>字节码文件并运行</a:t>
            </a:r>
            <a:endParaRPr lang="en-US" altLang="zh-CN" dirty="0"/>
          </a:p>
          <a:p>
            <a:pPr lvl="1"/>
            <a:r>
              <a:rPr lang="en-US" altLang="zh-CN" i="1" dirty="0">
                <a:solidFill>
                  <a:schemeClr val="bg2">
                    <a:lumMod val="60000"/>
                    <a:lumOff val="40000"/>
                  </a:schemeClr>
                </a:solidFill>
              </a:rPr>
              <a:t>java HelloWorld  </a:t>
            </a:r>
          </a:p>
          <a:p>
            <a:pPr lvl="2"/>
            <a:r>
              <a:rPr lang="zh-CN" altLang="en-US" dirty="0"/>
              <a:t>注</a:t>
            </a:r>
            <a:r>
              <a:rPr lang="en-US" altLang="zh-CN" dirty="0"/>
              <a:t>1</a:t>
            </a:r>
            <a:r>
              <a:rPr lang="zh-CN" altLang="en-US" dirty="0"/>
              <a:t>：</a:t>
            </a:r>
            <a:r>
              <a:rPr lang="en-US" altLang="zh-CN" dirty="0"/>
              <a:t>java</a:t>
            </a:r>
            <a:r>
              <a:rPr lang="zh-CN" altLang="en-US" dirty="0"/>
              <a:t>后面跟的是类名，</a:t>
            </a:r>
            <a:r>
              <a:rPr lang="zh-CN" altLang="en-US" dirty="0">
                <a:solidFill>
                  <a:schemeClr val="bg2">
                    <a:lumMod val="60000"/>
                    <a:lumOff val="40000"/>
                  </a:schemeClr>
                </a:solidFill>
              </a:rPr>
              <a:t>不是文件名</a:t>
            </a:r>
            <a:r>
              <a:rPr lang="zh-CN" altLang="en-US" dirty="0"/>
              <a:t>！</a:t>
            </a:r>
            <a:endParaRPr lang="en-US" altLang="zh-CN" dirty="0"/>
          </a:p>
          <a:p>
            <a:pPr lvl="2"/>
            <a:r>
              <a:rPr lang="zh-CN" altLang="en-US" dirty="0"/>
              <a:t>注</a:t>
            </a:r>
            <a:r>
              <a:rPr lang="en-US" altLang="zh-CN" dirty="0"/>
              <a:t>2</a:t>
            </a:r>
            <a:r>
              <a:rPr lang="zh-CN" altLang="en-US" dirty="0"/>
              <a:t>：文件名、类名大小写敏感</a:t>
            </a:r>
            <a:endParaRPr lang="en-US" altLang="zh-CN" dirty="0"/>
          </a:p>
          <a:p>
            <a:pPr lvl="1"/>
            <a:endParaRPr lang="en-US" altLang="zh-CN" dirty="0"/>
          </a:p>
          <a:p>
            <a:pPr lvl="1"/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278642542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2. HelloWorld</a:t>
            </a:r>
            <a:r>
              <a:rPr lang="zh-CN" altLang="en-US" dirty="0"/>
              <a:t>详解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/>
              <a:t>主文件名与声明为</a:t>
            </a:r>
            <a:r>
              <a:rPr lang="en-US" altLang="zh-CN" dirty="0"/>
              <a:t>public</a:t>
            </a:r>
            <a:r>
              <a:rPr lang="zh-CN" altLang="en-US" dirty="0"/>
              <a:t>的类名要相同</a:t>
            </a:r>
            <a:endParaRPr lang="en-US" altLang="zh-CN" dirty="0"/>
          </a:p>
          <a:p>
            <a:r>
              <a:rPr lang="en-US" altLang="zh-CN" dirty="0" err="1"/>
              <a:t>System.out.println</a:t>
            </a:r>
            <a:endParaRPr lang="en-US" altLang="zh-CN" dirty="0"/>
          </a:p>
          <a:p>
            <a:pPr lvl="1"/>
            <a:r>
              <a:rPr lang="en-US" altLang="zh-CN" dirty="0"/>
              <a:t>System</a:t>
            </a:r>
            <a:r>
              <a:rPr lang="zh-CN" altLang="en-US" dirty="0"/>
              <a:t>是类</a:t>
            </a:r>
            <a:r>
              <a:rPr lang="en-US" altLang="zh-CN" dirty="0"/>
              <a:t>, out</a:t>
            </a:r>
            <a:r>
              <a:rPr lang="zh-CN" altLang="en-US" dirty="0"/>
              <a:t>是</a:t>
            </a:r>
            <a:r>
              <a:rPr lang="en-US" altLang="zh-CN" dirty="0"/>
              <a:t>System</a:t>
            </a:r>
            <a:r>
              <a:rPr lang="zh-CN" altLang="en-US" dirty="0"/>
              <a:t>内一个对象</a:t>
            </a:r>
            <a:endParaRPr lang="en-US" altLang="zh-CN" dirty="0"/>
          </a:p>
          <a:p>
            <a:pPr lvl="1"/>
            <a:r>
              <a:rPr lang="en-US" altLang="zh-CN" dirty="0" err="1"/>
              <a:t>println</a:t>
            </a:r>
            <a:r>
              <a:rPr lang="zh-CN" altLang="en-US" dirty="0"/>
              <a:t>是</a:t>
            </a:r>
            <a:r>
              <a:rPr lang="en-US" altLang="zh-CN" dirty="0"/>
              <a:t>out</a:t>
            </a:r>
            <a:r>
              <a:rPr lang="zh-CN" altLang="en-US" dirty="0"/>
              <a:t>对象的方法</a:t>
            </a:r>
            <a:endParaRPr lang="en-US" altLang="zh-CN" dirty="0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3581636"/>
            <a:ext cx="7879127" cy="1907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6728760"/>
      </p:ext>
    </p:extLst>
  </p:cSld>
  <p:clrMapOvr>
    <a:masterClrMapping/>
  </p:clrMapOvr>
</p:sld>
</file>

<file path=ppt/theme/theme1.xml><?xml version="1.0" encoding="utf-8"?>
<a:theme xmlns:a="http://schemas.openxmlformats.org/drawingml/2006/main" name="Pixel">
  <a:themeElements>
    <a:clrScheme name="Pixel 12">
      <a:dk1>
        <a:srgbClr val="000000"/>
      </a:dk1>
      <a:lt1>
        <a:srgbClr val="FFFFFF"/>
      </a:lt1>
      <a:dk2>
        <a:srgbClr val="000000"/>
      </a:dk2>
      <a:lt2>
        <a:srgbClr val="00007D"/>
      </a:lt2>
      <a:accent1>
        <a:srgbClr val="9999FF"/>
      </a:accent1>
      <a:accent2>
        <a:srgbClr val="9999CC"/>
      </a:accent2>
      <a:accent3>
        <a:srgbClr val="FFFFFF"/>
      </a:accent3>
      <a:accent4>
        <a:srgbClr val="000000"/>
      </a:accent4>
      <a:accent5>
        <a:srgbClr val="CACAFF"/>
      </a:accent5>
      <a:accent6>
        <a:srgbClr val="8A8AB9"/>
      </a:accent6>
      <a:hlink>
        <a:srgbClr val="666699"/>
      </a:hlink>
      <a:folHlink>
        <a:srgbClr val="CCCCE6"/>
      </a:folHlink>
    </a:clrScheme>
    <a:fontScheme name="自定义 2">
      <a:majorFont>
        <a:latin typeface="Arial"/>
        <a:ea typeface="思源黑体 Bold"/>
        <a:cs typeface=""/>
      </a:majorFont>
      <a:minorFont>
        <a:latin typeface="Consolas"/>
        <a:ea typeface="思源黑体 Regular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alt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alt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Pixel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">
      <a:dk1>
        <a:srgbClr val="000000"/>
      </a:dk1>
      <a:lt1>
        <a:srgbClr val="FFFFFF"/>
      </a:lt1>
      <a:dk2>
        <a:srgbClr val="000000"/>
      </a:dk2>
      <a:lt2>
        <a:srgbClr val="00007D"/>
      </a:lt2>
      <a:accent1>
        <a:srgbClr val="9999FF"/>
      </a:accent1>
      <a:accent2>
        <a:srgbClr val="9999CC"/>
      </a:accent2>
      <a:accent3>
        <a:srgbClr val="FFFFFF"/>
      </a:accent3>
      <a:accent4>
        <a:srgbClr val="000000"/>
      </a:accent4>
      <a:accent5>
        <a:srgbClr val="CACAFF"/>
      </a:accent5>
      <a:accent6>
        <a:srgbClr val="8A8AB9"/>
      </a:accent6>
      <a:hlink>
        <a:srgbClr val="666699"/>
      </a:hlink>
      <a:folHlink>
        <a:srgbClr val="CCCCE6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976</TotalTime>
  <Pages>0</Pages>
  <Words>1661</Words>
  <Characters>0</Characters>
  <Application>Microsoft Office PowerPoint</Application>
  <DocSecurity>0</DocSecurity>
  <PresentationFormat>全屏显示(4:3)</PresentationFormat>
  <Lines>0</Lines>
  <Paragraphs>274</Paragraphs>
  <Slides>31</Slides>
  <Notes>6</Notes>
  <HiddenSlides>0</HiddenSlides>
  <MMClips>0</MMClips>
  <ScaleCrop>false</ScaleCrop>
  <HeadingPairs>
    <vt:vector size="8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31</vt:i4>
      </vt:variant>
    </vt:vector>
  </HeadingPairs>
  <TitlesOfParts>
    <vt:vector size="40" baseType="lpstr">
      <vt:lpstr>思源黑体 Bold</vt:lpstr>
      <vt:lpstr>思源黑体 Regular</vt:lpstr>
      <vt:lpstr>宋体</vt:lpstr>
      <vt:lpstr>Arial</vt:lpstr>
      <vt:lpstr>Consolas</vt:lpstr>
      <vt:lpstr>Times New Roman</vt:lpstr>
      <vt:lpstr>Wingdings</vt:lpstr>
      <vt:lpstr>Pixel</vt:lpstr>
      <vt:lpstr>Equation.KSEE3</vt:lpstr>
      <vt:lpstr>第1章 绪论</vt:lpstr>
      <vt:lpstr>本章学习内容</vt:lpstr>
      <vt:lpstr>1. Java基本概念-Java的应用</vt:lpstr>
      <vt:lpstr>1. Java基本概念-历史</vt:lpstr>
      <vt:lpstr>1. Java基本概念-历史</vt:lpstr>
      <vt:lpstr>2. Java特点</vt:lpstr>
      <vt:lpstr>2. 第一个Java程序</vt:lpstr>
      <vt:lpstr>2. Java程序的建立、编译、运行</vt:lpstr>
      <vt:lpstr>2. HelloWorld详解</vt:lpstr>
      <vt:lpstr>2. HelloWorld详解</vt:lpstr>
      <vt:lpstr>2. Java特点-跨平台</vt:lpstr>
      <vt:lpstr>2. Java特点-虚拟机</vt:lpstr>
      <vt:lpstr>2. Java特点-JDK</vt:lpstr>
      <vt:lpstr>2. Java程序开发与运行过程</vt:lpstr>
      <vt:lpstr>2. Java编程平台</vt:lpstr>
      <vt:lpstr>总结</vt:lpstr>
      <vt:lpstr>课间练习与拓展资料</vt:lpstr>
      <vt:lpstr>3. 学习Java的常用工具</vt:lpstr>
      <vt:lpstr>3. Java学习目标与方法</vt:lpstr>
      <vt:lpstr>3. Java学习目标与方法</vt:lpstr>
      <vt:lpstr>3. 学习Java的常用工具</vt:lpstr>
      <vt:lpstr>4. Java运行环境安装与配置</vt:lpstr>
      <vt:lpstr>5. IDE-Eclipse基本概念</vt:lpstr>
      <vt:lpstr>5. IDE-Eclipse视图</vt:lpstr>
      <vt:lpstr>5. 集成开发环境-Eclipse常用功能</vt:lpstr>
      <vt:lpstr>6. Java常用类</vt:lpstr>
      <vt:lpstr>参考资料</vt:lpstr>
      <vt:lpstr>Scanner类的使用</vt:lpstr>
      <vt:lpstr>Scanner类的使用</vt:lpstr>
      <vt:lpstr>课程线上实验平台</vt:lpstr>
      <vt:lpstr>参考资料</vt:lpstr>
    </vt:vector>
  </TitlesOfParts>
  <Manager/>
  <Company/>
  <LinksUpToDate>false</LinksUpToDate>
  <CharactersWithSpaces>0</CharactersWithSpaces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zheng rubin</dc:creator>
  <cp:keywords/>
  <dc:description/>
  <cp:lastModifiedBy>rubin zheng</cp:lastModifiedBy>
  <cp:revision>1370</cp:revision>
  <dcterms:created xsi:type="dcterms:W3CDTF">2014-09-11T13:59:53Z</dcterms:created>
  <dcterms:modified xsi:type="dcterms:W3CDTF">2019-11-14T01:30:38Z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r8>1</vt:r8>
  </property>
  <property fmtid="{D5CDD505-2E9C-101B-9397-08002B2CF9AE}" pid="3" name="KSOProductBuildVer">
    <vt:lpwstr>2052-10.1.0.6206</vt:lpwstr>
  </property>
</Properties>
</file>