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425" r:id="rId2"/>
    <p:sldId id="259" r:id="rId3"/>
    <p:sldId id="949" r:id="rId4"/>
    <p:sldId id="751" r:id="rId5"/>
    <p:sldId id="941" r:id="rId6"/>
    <p:sldId id="942" r:id="rId7"/>
    <p:sldId id="943" r:id="rId8"/>
    <p:sldId id="950" r:id="rId9"/>
    <p:sldId id="944" r:id="rId10"/>
    <p:sldId id="945" r:id="rId11"/>
    <p:sldId id="951" r:id="rId12"/>
    <p:sldId id="948" r:id="rId13"/>
    <p:sldId id="946" r:id="rId14"/>
    <p:sldId id="952" r:id="rId15"/>
    <p:sldId id="947" r:id="rId16"/>
    <p:sldId id="940" r:id="rId1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8CD574C-6F2A-4280-91DB-5F4F06FE40FC}">
          <p14:sldIdLst>
            <p14:sldId id="425"/>
            <p14:sldId id="259"/>
          </p14:sldIdLst>
        </p14:section>
        <p14:section name="Java下载与安装" id="{9B5C3EC2-07DF-4278-A70E-92C682967F99}">
          <p14:sldIdLst>
            <p14:sldId id="949"/>
            <p14:sldId id="751"/>
            <p14:sldId id="941"/>
            <p14:sldId id="942"/>
            <p14:sldId id="943"/>
          </p14:sldIdLst>
        </p14:section>
        <p14:section name="环境变量配置" id="{D6A885D0-4E67-4720-B8AC-E4400FDBF890}">
          <p14:sldIdLst>
            <p14:sldId id="950"/>
            <p14:sldId id="944"/>
            <p14:sldId id="945"/>
          </p14:sldIdLst>
        </p14:section>
        <p14:section name="命令行下编译与运行" id="{CC7AE201-CEC5-417D-A709-040B9F077632}">
          <p14:sldIdLst>
            <p14:sldId id="951"/>
            <p14:sldId id="948"/>
            <p14:sldId id="946"/>
          </p14:sldIdLst>
        </p14:section>
        <p14:section name="IDE下载与安装" id="{6FC7D3FA-FF4D-4083-8D40-05A79327D83F}">
          <p14:sldIdLst>
            <p14:sldId id="952"/>
            <p14:sldId id="947"/>
          </p14:sldIdLst>
        </p14:section>
        <p14:section name="课后练习或相关参考资料" id="{3FE558EC-D0C7-41E5-B320-A872BDEDBAA6}">
          <p14:sldIdLst>
            <p14:sldId id="9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08" userDrawn="1">
          <p15:clr>
            <a:srgbClr val="A4A3A4"/>
          </p15:clr>
        </p15:guide>
        <p15:guide id="3" orient="horz" pos="2520" userDrawn="1">
          <p15:clr>
            <a:srgbClr val="A4A3A4"/>
          </p15:clr>
        </p15:guide>
        <p15:guide id="4" orient="horz" pos="19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008000"/>
    <a:srgbClr val="CC0099"/>
    <a:srgbClr val="800080"/>
    <a:srgbClr val="0000FF"/>
    <a:srgbClr val="F72401"/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6" autoAdjust="0"/>
    <p:restoredTop sz="80349" autoAdjust="0"/>
  </p:normalViewPr>
  <p:slideViewPr>
    <p:cSldViewPr>
      <p:cViewPr varScale="1">
        <p:scale>
          <a:sx n="82" d="100"/>
          <a:sy n="82" d="100"/>
        </p:scale>
        <p:origin x="1040" y="60"/>
      </p:cViewPr>
      <p:guideLst>
        <p:guide orient="horz" pos="2160"/>
        <p:guide pos="4508"/>
        <p:guide orient="horz" pos="2520"/>
        <p:guide orient="horz" pos="1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>
              <a:defRPr/>
            </a:pPr>
            <a:fld id="{1FABC690-BDAE-433E-B7A2-96174D45B058}" type="slidenum">
              <a:rPr lang="zh-CN" altLang="en-US"/>
              <a:pPr>
                <a:defRPr/>
              </a:pPr>
              <a:t>‹#›</a:t>
            </a:fld>
            <a:endParaRPr lang="zh-CN" alt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8944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D3ECB21D-876D-4B4B-A76E-06172A2273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050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jdk.java.net/install/index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409575" y="754063"/>
            <a:ext cx="5854700" cy="3294062"/>
          </a:xfrm>
        </p:spPr>
      </p:sp>
      <p:sp>
        <p:nvSpPr>
          <p:cNvPr id="921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052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Java SE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Java Platform, Standard Edition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：只有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Java SE 8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有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32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版本，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11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与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12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只有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64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位版本。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：通过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Oracle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官网下载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JDK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，需要注册账户。</a:t>
            </a:r>
          </a:p>
          <a:p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4: Linux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下安装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Open JDK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  <a:hlinkClick r:id="rId3"/>
              </a:rPr>
              <a:t>http://openjdk.java.net/install/index.html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718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1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说明：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JAVA_HOME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变量有什么用？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某些软件（如，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Tomcat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）需要读取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JAVA_HOME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变量获取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Java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安装目录</a:t>
            </a:r>
          </a:p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系统上如果安装多个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JDK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，可以通过修改该变量方便的切换不同版本的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JDK</a:t>
            </a:r>
            <a:r>
              <a:rPr lang="zh-CN" altLang="en-US" sz="12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510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738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4782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600857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61722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6172200"/>
          </a:xfrm>
        </p:spPr>
        <p:txBody>
          <a:bodyPr vert="eaVert"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92436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731316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609601" y="4221164"/>
            <a:ext cx="8557684" cy="2160587"/>
          </a:xfrm>
          <a:prstGeom prst="roundRect">
            <a:avLst/>
          </a:prstGeom>
          <a:ln w="952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1600" b="0">
                <a:latin typeface="+mn-lt"/>
              </a:defRPr>
            </a:lvl1pPr>
          </a:lstStyle>
          <a:p>
            <a:pPr lvl="0"/>
            <a:r>
              <a:rPr lang="en-US" altLang="zh-CN" dirty="0" smtClean="0"/>
              <a:t>code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2489448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125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4604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5384800" cy="5257800"/>
          </a:xfrm>
        </p:spPr>
        <p:txBody>
          <a:bodyPr/>
          <a:lstStyle>
            <a:lvl1pPr>
              <a:defRPr sz="2800" b="0"/>
            </a:lvl1pPr>
            <a:lvl2pPr>
              <a:defRPr sz="24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384800" cy="5257800"/>
          </a:xfrm>
        </p:spPr>
        <p:txBody>
          <a:bodyPr/>
          <a:lstStyle>
            <a:lvl1pPr>
              <a:defRPr sz="2800" b="0"/>
            </a:lvl1pPr>
            <a:lvl2pPr>
              <a:defRPr sz="24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705393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 b="0"/>
            </a:lvl1pPr>
            <a:lvl2pPr>
              <a:defRPr sz="2000" b="0"/>
            </a:lvl2pPr>
            <a:lvl3pPr>
              <a:defRPr sz="1800" b="0"/>
            </a:lvl3pPr>
            <a:lvl4pPr>
              <a:defRPr sz="1600" b="0"/>
            </a:lvl4pPr>
            <a:lvl5pPr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 b="0"/>
            </a:lvl1pPr>
            <a:lvl2pPr>
              <a:defRPr sz="2000" b="0"/>
            </a:lvl2pPr>
            <a:lvl3pPr>
              <a:defRPr sz="1800" b="0"/>
            </a:lvl3pPr>
            <a:lvl4pPr>
              <a:defRPr sz="1600" b="0"/>
            </a:lvl4pPr>
            <a:lvl5pPr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696626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489273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328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 b="0"/>
            </a:lvl1pPr>
            <a:lvl2pPr>
              <a:defRPr sz="2800" b="0"/>
            </a:lvl2pPr>
            <a:lvl3pPr>
              <a:defRPr sz="2400" b="0"/>
            </a:lvl3pPr>
            <a:lvl4pPr>
              <a:defRPr sz="2000" b="0"/>
            </a:lvl4pPr>
            <a:lvl5pPr>
              <a:defRPr sz="20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52393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2192000" cy="546100"/>
            <a:chOff x="0" y="0"/>
            <a:chExt cx="5760" cy="344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hlink"/>
                </a:solidFill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7" name="Rectangle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457200"/>
            <a:ext cx="10972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371600"/>
            <a:ext cx="10972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zh-CN" dirty="0"/>
              <a:t>单击此处编辑母版文本样式</a:t>
            </a:r>
          </a:p>
          <a:p>
            <a:pPr lvl="1"/>
            <a:r>
              <a:rPr lang="zh-CN" altLang="zh-CN" dirty="0"/>
              <a:t>第二级</a:t>
            </a:r>
          </a:p>
          <a:p>
            <a:pPr lvl="2"/>
            <a:r>
              <a:rPr lang="zh-CN" altLang="zh-CN" dirty="0"/>
              <a:t>第三级</a:t>
            </a:r>
          </a:p>
          <a:p>
            <a:pPr lvl="3"/>
            <a:r>
              <a:rPr lang="zh-CN" altLang="zh-CN" dirty="0"/>
              <a:t>第四级</a:t>
            </a:r>
          </a:p>
          <a:p>
            <a:pPr lvl="4"/>
            <a:r>
              <a:rPr lang="zh-CN" altLang="zh-CN" dirty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SzPct val="80000"/>
        <a:buFont typeface="Wingdings" panose="05000000000000000000" pitchFamily="2" charset="2"/>
        <a:buChar char="¨"/>
        <a:defRPr sz="2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anose="05000000000000000000" pitchFamily="2" charset="2"/>
        <a:buChar char="¨"/>
        <a:defRPr sz="22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lipse.org/downloads/packages/release/2018-09/r" TargetMode="External"/><Relationship Id="rId2" Type="http://schemas.openxmlformats.org/officeDocument/2006/relationships/hyperlink" Target="https://www.eclipse.org/downloads/package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openjdk.java.net/install/index.html" TargetMode="External"/><Relationship Id="rId2" Type="http://schemas.openxmlformats.org/officeDocument/2006/relationships/hyperlink" Target="https://adoptopenjdk.net/release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loud.tencent.com/developer/article/1413521" TargetMode="External"/><Relationship Id="rId5" Type="http://schemas.openxmlformats.org/officeDocument/2006/relationships/hyperlink" Target="https://www.oschina.net/news/99836/time-to-look-beyond-oracles-jdk" TargetMode="External"/><Relationship Id="rId4" Type="http://schemas.openxmlformats.org/officeDocument/2006/relationships/hyperlink" Target="https://www.eclipse.org/downloads/packages/release/2018-09/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technetwork/java/javase/downloads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Java</a:t>
            </a:r>
            <a:r>
              <a:rPr lang="zh-CN" altLang="en-US" dirty="0" smtClean="0"/>
              <a:t>的安装</a:t>
            </a:r>
            <a:r>
              <a:rPr lang="zh-CN" altLang="en-US" dirty="0" smtClean="0"/>
              <a:t>与配置</a:t>
            </a:r>
            <a:endParaRPr lang="zh-CN" altLang="en-US" dirty="0"/>
          </a:p>
        </p:txBody>
      </p:sp>
      <p:sp>
        <p:nvSpPr>
          <p:cNvPr id="4099" name="副标题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主讲人</a:t>
            </a:r>
            <a:r>
              <a:rPr lang="zh-CN" altLang="en-US" dirty="0" smtClean="0"/>
              <a:t>：郑如滨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复杂版配置（配置</a:t>
            </a:r>
            <a:r>
              <a:rPr lang="en-US" altLang="zh-CN" dirty="0"/>
              <a:t>JAVA_HOME</a:t>
            </a:r>
            <a:r>
              <a:rPr lang="zh-CN" altLang="en-US" dirty="0"/>
              <a:t>与</a:t>
            </a:r>
            <a:r>
              <a:rPr lang="en-US" altLang="zh-CN" dirty="0"/>
              <a:t>PATH</a:t>
            </a:r>
            <a:r>
              <a:rPr lang="zh-CN" altLang="en-US" dirty="0"/>
              <a:t>变量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先配置“</a:t>
            </a:r>
            <a:r>
              <a:rPr lang="en-US" altLang="zh-CN" dirty="0"/>
              <a:t>JAVA_HOME”</a:t>
            </a:r>
            <a:r>
              <a:rPr lang="zh-CN" altLang="en-US" dirty="0"/>
              <a:t>变量，再配置“</a:t>
            </a:r>
            <a:r>
              <a:rPr lang="en-US" altLang="zh-CN" dirty="0"/>
              <a:t>PATH</a:t>
            </a:r>
            <a:r>
              <a:rPr lang="zh-CN" altLang="en-US" dirty="0"/>
              <a:t>变量”</a:t>
            </a:r>
          </a:p>
          <a:p>
            <a:pPr marL="971550" lvl="1" indent="-514350">
              <a:buFont typeface="+mj-lt"/>
              <a:buAutoNum type="arabicPeriod"/>
            </a:pPr>
            <a:r>
              <a:rPr lang="zh-CN" altLang="en-US" dirty="0" smtClean="0"/>
              <a:t>配置</a:t>
            </a:r>
            <a:r>
              <a:rPr lang="en-US" altLang="zh-CN" dirty="0"/>
              <a:t>JAVA_HOME</a:t>
            </a:r>
            <a:r>
              <a:rPr lang="zh-CN" altLang="en-US" dirty="0"/>
              <a:t>变量为</a:t>
            </a:r>
            <a:r>
              <a:rPr lang="en-US" altLang="zh-CN" dirty="0" err="1"/>
              <a:t>jdk</a:t>
            </a:r>
            <a:r>
              <a:rPr lang="zh-CN" altLang="en-US" dirty="0"/>
              <a:t>安装目录。</a:t>
            </a:r>
          </a:p>
          <a:p>
            <a:pPr marL="971550" lvl="1" indent="-514350">
              <a:buFont typeface="+mj-lt"/>
              <a:buAutoNum type="arabicPeriod"/>
            </a:pPr>
            <a:r>
              <a:rPr lang="zh-CN" altLang="en-US" dirty="0" smtClean="0"/>
              <a:t>配置</a:t>
            </a:r>
            <a:r>
              <a:rPr lang="en-US" altLang="zh-CN" dirty="0"/>
              <a:t>PATH</a:t>
            </a:r>
            <a:r>
              <a:rPr lang="zh-CN" altLang="en-US" dirty="0"/>
              <a:t>变量，加入</a:t>
            </a:r>
            <a:r>
              <a:rPr lang="en-US" altLang="zh-CN" dirty="0"/>
              <a:t>%JAVA_HOME%\bin</a:t>
            </a:r>
          </a:p>
          <a:p>
            <a:r>
              <a:rPr lang="zh-CN" altLang="en-US" dirty="0"/>
              <a:t>注意：</a:t>
            </a:r>
          </a:p>
          <a:p>
            <a:pPr lvl="1"/>
            <a:r>
              <a:rPr lang="zh-CN" altLang="en-US" dirty="0" smtClean="0"/>
              <a:t>搞</a:t>
            </a:r>
            <a:r>
              <a:rPr lang="zh-CN" altLang="en-US" dirty="0"/>
              <a:t>清楚是</a:t>
            </a:r>
            <a:r>
              <a:rPr lang="en-US" altLang="zh-CN" dirty="0" err="1"/>
              <a:t>jdk</a:t>
            </a:r>
            <a:r>
              <a:rPr lang="zh-CN" altLang="en-US" dirty="0"/>
              <a:t>安装目录，不是</a:t>
            </a:r>
            <a:r>
              <a:rPr lang="en-US" altLang="zh-CN" dirty="0"/>
              <a:t>java</a:t>
            </a:r>
            <a:r>
              <a:rPr lang="zh-CN" altLang="en-US" dirty="0"/>
              <a:t>安装目录。</a:t>
            </a:r>
          </a:p>
          <a:p>
            <a:pPr lvl="1"/>
            <a:r>
              <a:rPr lang="zh-CN" altLang="en-US" dirty="0" smtClean="0"/>
              <a:t>配置</a:t>
            </a:r>
            <a:r>
              <a:rPr lang="zh-CN" altLang="en-US" dirty="0"/>
              <a:t>变量时，</a:t>
            </a:r>
            <a:r>
              <a:rPr lang="zh-CN" altLang="en-US" dirty="0" smtClean="0"/>
              <a:t>应该将</a:t>
            </a:r>
            <a:r>
              <a:rPr lang="en-US" altLang="zh-CN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%JAVA_HOME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%\bin</a:t>
            </a:r>
            <a:r>
              <a:rPr lang="zh-CN" altLang="en-US" dirty="0"/>
              <a:t>移到最前面，防止和已经的安装的</a:t>
            </a:r>
            <a:r>
              <a:rPr lang="en-US" altLang="zh-CN" dirty="0"/>
              <a:t>java</a:t>
            </a:r>
            <a:r>
              <a:rPr lang="zh-CN" altLang="en-US" dirty="0"/>
              <a:t>相冲突。</a:t>
            </a:r>
          </a:p>
          <a:p>
            <a:pPr lvl="1"/>
            <a:r>
              <a:rPr lang="zh-CN" altLang="en-US" dirty="0" smtClean="0"/>
              <a:t>配置</a:t>
            </a:r>
            <a:r>
              <a:rPr lang="zh-CN" altLang="en-US" dirty="0"/>
              <a:t>完毕后建议重启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不需要</a:t>
            </a:r>
            <a:r>
              <a:rPr lang="zh-CN" altLang="en-US" dirty="0"/>
              <a:t>设置</a:t>
            </a:r>
            <a:r>
              <a:rPr lang="en-US" altLang="zh-CN" dirty="0"/>
              <a:t>CLASSPATH</a:t>
            </a:r>
            <a:r>
              <a:rPr lang="zh-CN" altLang="en-US" dirty="0"/>
              <a:t>变量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599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anose="02020603050405020304" pitchFamily="18" charset="0"/>
              </a:rPr>
              <a:t>学习</a:t>
            </a:r>
            <a:r>
              <a:rPr lang="zh-CN" altLang="en-US" dirty="0">
                <a:latin typeface="Times New Roman" panose="02020603050405020304" pitchFamily="18" charset="0"/>
              </a:rPr>
              <a:t>内容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hangingPunct="1">
              <a:lnSpc>
                <a:spcPct val="150000"/>
              </a:lnSpc>
              <a:defRPr/>
            </a:pPr>
            <a:r>
              <a:rPr lang="en-US" altLang="zh-CN" b="0" noProof="1" smtClean="0">
                <a:latin typeface="+mj-ea"/>
                <a:ea typeface="+mj-ea"/>
              </a:rPr>
              <a:t>Java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 smtClean="0">
                <a:latin typeface="+mj-ea"/>
                <a:ea typeface="+mj-ea"/>
              </a:rPr>
              <a:t>环境变量配置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命令行</a:t>
            </a:r>
            <a:r>
              <a:rPr lang="zh-CN" altLang="en-US" b="0" noProof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下编译与运行</a:t>
            </a:r>
            <a:endParaRPr lang="en-US" altLang="zh-CN" b="0" noProof="1" smtClean="0">
              <a:solidFill>
                <a:schemeClr val="bg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en-US" altLang="en-US" b="0" noProof="1" smtClean="0">
                <a:latin typeface="+mj-ea"/>
                <a:ea typeface="+mj-ea"/>
              </a:rPr>
              <a:t>IDE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en-US" b="0" noProof="1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9061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命令行下验证是否安装</a:t>
            </a:r>
            <a:r>
              <a:rPr lang="zh-CN" altLang="en-US" dirty="0" smtClean="0"/>
              <a:t>成功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</a:t>
            </a:r>
            <a:r>
              <a:rPr lang="en-US" altLang="zh-CN" dirty="0" err="1"/>
              <a:t>cmd</a:t>
            </a:r>
            <a:r>
              <a:rPr lang="zh-CN" altLang="en-US" dirty="0"/>
              <a:t>命令打开命令行</a:t>
            </a:r>
            <a:r>
              <a:rPr lang="zh-CN" altLang="en-US" dirty="0" smtClean="0"/>
              <a:t>，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打开命令行提示符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win+r</a:t>
            </a:r>
            <a:r>
              <a:rPr lang="zh-CN" altLang="en-US" dirty="0" smtClean="0"/>
              <a:t>，输入</a:t>
            </a:r>
            <a:r>
              <a:rPr lang="en-US" altLang="zh-CN" dirty="0" err="1" smtClean="0"/>
              <a:t>cmd</a:t>
            </a:r>
            <a:r>
              <a:rPr lang="zh-CN" altLang="en-US" dirty="0" smtClean="0"/>
              <a:t>回车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输入</a:t>
            </a:r>
            <a:r>
              <a:rPr lang="en-US" altLang="zh-CN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javac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–version  </a:t>
            </a:r>
            <a:r>
              <a:rPr lang="zh-CN" altLang="en-US" dirty="0" smtClean="0"/>
              <a:t>查看</a:t>
            </a:r>
            <a:r>
              <a:rPr lang="en-US" altLang="zh-CN" dirty="0" err="1" smtClean="0"/>
              <a:t>javac</a:t>
            </a:r>
            <a:r>
              <a:rPr lang="zh-CN" altLang="en-US" dirty="0" smtClean="0"/>
              <a:t>的版本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输入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java </a:t>
            </a:r>
            <a:r>
              <a:rPr lang="en-US" altLang="zh-CN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–version   </a:t>
            </a:r>
            <a:r>
              <a:rPr lang="zh-CN" altLang="en-US" dirty="0" smtClean="0"/>
              <a:t>查看所安装的</a:t>
            </a:r>
            <a:r>
              <a:rPr lang="en-US" altLang="zh-CN" dirty="0" smtClean="0"/>
              <a:t>JRE</a:t>
            </a:r>
            <a:r>
              <a:rPr lang="zh-CN" altLang="en-US" dirty="0" smtClean="0"/>
              <a:t>版本</a:t>
            </a:r>
            <a:endParaRPr lang="en-US" altLang="zh-CN" dirty="0"/>
          </a:p>
          <a:p>
            <a:pPr lvl="1"/>
            <a:r>
              <a:rPr lang="zh-CN" altLang="en-US" dirty="0" smtClean="0"/>
              <a:t>如果</a:t>
            </a:r>
            <a:r>
              <a:rPr lang="zh-CN" altLang="en-US" dirty="0"/>
              <a:t>版本号一致，就证明安装</a:t>
            </a:r>
            <a:r>
              <a:rPr lang="zh-CN" altLang="en-US" dirty="0" smtClean="0"/>
              <a:t>成功。且说明</a:t>
            </a:r>
            <a:r>
              <a:rPr lang="en-US" altLang="zh-CN" dirty="0" smtClean="0"/>
              <a:t>java</a:t>
            </a:r>
            <a:r>
              <a:rPr lang="zh-CN" altLang="en-US" dirty="0"/>
              <a:t>与</a:t>
            </a:r>
            <a:r>
              <a:rPr lang="en-US" altLang="zh-CN" dirty="0" err="1" smtClean="0"/>
              <a:t>javac</a:t>
            </a:r>
            <a:r>
              <a:rPr lang="zh-CN" altLang="en-US" dirty="0" smtClean="0"/>
              <a:t>工具使用</a:t>
            </a:r>
            <a:r>
              <a:rPr lang="zh-CN" altLang="en-US" dirty="0"/>
              <a:t>的是同一版本的</a:t>
            </a:r>
            <a:r>
              <a:rPr lang="en-US" altLang="zh-CN" dirty="0" err="1"/>
              <a:t>jdk</a:t>
            </a:r>
            <a:r>
              <a:rPr lang="zh-CN" altLang="en-US" dirty="0"/>
              <a:t>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325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第一个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记事本或</a:t>
            </a:r>
            <a:r>
              <a:rPr lang="en-US" altLang="zh-CN" dirty="0" smtClean="0"/>
              <a:t>Notepad++</a:t>
            </a:r>
            <a:r>
              <a:rPr lang="zh-CN" altLang="en-US" dirty="0" smtClean="0"/>
              <a:t>文本编辑器中编写</a:t>
            </a:r>
            <a:r>
              <a:rPr lang="en-US" altLang="zh-CN" dirty="0" smtClean="0"/>
              <a:t>HelloWorld.java,</a:t>
            </a:r>
            <a:r>
              <a:rPr lang="zh-CN" altLang="en-US" dirty="0" smtClean="0"/>
              <a:t>保存到如</a:t>
            </a:r>
            <a:r>
              <a:rPr lang="en-US" altLang="zh-CN" dirty="0" smtClean="0"/>
              <a:t>d:\temp</a:t>
            </a:r>
            <a:r>
              <a:rPr lang="zh-CN" altLang="en-US" dirty="0" smtClean="0"/>
              <a:t>目录</a:t>
            </a:r>
            <a:endParaRPr lang="en-US" altLang="zh-CN" dirty="0" smtClean="0"/>
          </a:p>
          <a:p>
            <a:r>
              <a:rPr lang="zh-CN" altLang="en-US" dirty="0" smtClean="0"/>
              <a:t>命令行提示符</a:t>
            </a:r>
            <a:r>
              <a:rPr lang="zh-CN" altLang="en-US" dirty="0" smtClean="0"/>
              <a:t>下一次输入如下命令</a:t>
            </a:r>
            <a:endParaRPr lang="en-US" altLang="zh-CN" dirty="0"/>
          </a:p>
          <a:p>
            <a:pPr marL="914400" lvl="1" indent="-514350">
              <a:buFont typeface="+mj-lt"/>
              <a:buAutoNum type="arabicPeriod"/>
            </a:pPr>
            <a:r>
              <a:rPr lang="en-US" altLang="zh-CN" dirty="0" smtClean="0"/>
              <a:t>d</a:t>
            </a:r>
            <a:r>
              <a:rPr lang="en-US" altLang="zh-CN" dirty="0" smtClean="0"/>
              <a:t>:</a:t>
            </a:r>
            <a:endParaRPr lang="en-US" altLang="zh-CN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altLang="zh-CN" dirty="0" smtClean="0"/>
              <a:t>cd temp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altLang="zh-CN" dirty="0" err="1" smtClean="0"/>
              <a:t>javac</a:t>
            </a:r>
            <a:r>
              <a:rPr lang="en-US" altLang="zh-CN" dirty="0" smtClean="0"/>
              <a:t> HelloWorld.java</a:t>
            </a:r>
            <a:endParaRPr lang="en-US" altLang="zh-CN" dirty="0"/>
          </a:p>
          <a:p>
            <a:pPr marL="914400" lvl="1" indent="-514350">
              <a:buFont typeface="+mj-lt"/>
              <a:buAutoNum type="arabicPeriod"/>
            </a:pPr>
            <a:r>
              <a:rPr lang="en-US" altLang="zh-CN" dirty="0" smtClean="0"/>
              <a:t>java HelloWorld</a:t>
            </a:r>
            <a:endParaRPr lang="zh-CN" altLang="en-US" dirty="0"/>
          </a:p>
          <a:p>
            <a:r>
              <a:rPr lang="zh-CN" altLang="en-US" dirty="0"/>
              <a:t>注意：</a:t>
            </a:r>
          </a:p>
          <a:p>
            <a:pPr lvl="1"/>
            <a:r>
              <a:rPr lang="zh-CN" altLang="en-US" dirty="0" smtClean="0"/>
              <a:t>命令行中文件名、类名大</a:t>
            </a:r>
            <a:r>
              <a:rPr lang="zh-CN" altLang="en-US" dirty="0"/>
              <a:t>小写敏感。</a:t>
            </a:r>
          </a:p>
          <a:p>
            <a:pPr lvl="1"/>
            <a:r>
              <a:rPr lang="en-US" altLang="zh-CN" dirty="0" err="1" smtClean="0"/>
              <a:t>javac</a:t>
            </a:r>
            <a:r>
              <a:rPr lang="en-US" altLang="zh-CN" dirty="0" smtClean="0"/>
              <a:t> </a:t>
            </a:r>
            <a:r>
              <a:rPr lang="en-US" altLang="zh-CN" dirty="0" smtClean="0"/>
              <a:t>HelloWorld.java </a:t>
            </a:r>
            <a:r>
              <a:rPr lang="zh-CN" altLang="en-US" dirty="0" smtClean="0"/>
              <a:t>命令用来编译</a:t>
            </a:r>
            <a:r>
              <a:rPr lang="en-US" altLang="zh-CN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HelloWorld.java</a:t>
            </a:r>
            <a:r>
              <a:rPr lang="zh-CN" alt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文件</a:t>
            </a:r>
            <a:endParaRPr lang="en-US" altLang="zh-CN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altLang="zh-CN" dirty="0" smtClean="0"/>
              <a:t>java </a:t>
            </a:r>
            <a:r>
              <a:rPr lang="en-US" altLang="zh-CN" dirty="0" smtClean="0"/>
              <a:t>HelloWorld </a:t>
            </a:r>
            <a:r>
              <a:rPr lang="zh-CN" altLang="en-US" dirty="0" smtClean="0"/>
              <a:t>命令用来加载</a:t>
            </a:r>
            <a:r>
              <a:rPr lang="zh-CN" altLang="en-US" dirty="0" smtClean="0"/>
              <a:t>并运行</a:t>
            </a:r>
            <a:r>
              <a:rPr lang="en-US" altLang="zh-CN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HelloWorld</a:t>
            </a:r>
            <a:r>
              <a:rPr lang="zh-CN" alt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类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287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anose="02020603050405020304" pitchFamily="18" charset="0"/>
              </a:rPr>
              <a:t>学习</a:t>
            </a:r>
            <a:r>
              <a:rPr lang="zh-CN" altLang="en-US" dirty="0">
                <a:latin typeface="Times New Roman" panose="02020603050405020304" pitchFamily="18" charset="0"/>
              </a:rPr>
              <a:t>内容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hangingPunct="1">
              <a:lnSpc>
                <a:spcPct val="150000"/>
              </a:lnSpc>
              <a:defRPr/>
            </a:pPr>
            <a:r>
              <a:rPr lang="en-US" altLang="zh-CN" b="0" noProof="1" smtClean="0">
                <a:latin typeface="+mj-ea"/>
                <a:ea typeface="+mj-ea"/>
              </a:rPr>
              <a:t>Java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 smtClean="0">
                <a:latin typeface="+mj-ea"/>
                <a:ea typeface="+mj-ea"/>
              </a:rPr>
              <a:t>环境变量配置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>
                <a:latin typeface="+mj-ea"/>
                <a:ea typeface="+mj-ea"/>
              </a:rPr>
              <a:t>命令行</a:t>
            </a:r>
            <a:r>
              <a:rPr lang="zh-CN" altLang="en-US" b="0" noProof="1" smtClean="0">
                <a:latin typeface="+mj-ea"/>
                <a:ea typeface="+mj-ea"/>
              </a:rPr>
              <a:t>下编译与运行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en-US" altLang="en-US" b="0" noProof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IDE</a:t>
            </a:r>
            <a:r>
              <a:rPr lang="zh-CN" altLang="en-US" b="0" noProof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下载与安装</a:t>
            </a:r>
            <a:endParaRPr lang="en-US" altLang="en-US" b="0" noProof="1">
              <a:solidFill>
                <a:schemeClr val="bg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5033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IDE</a:t>
            </a:r>
            <a:r>
              <a:rPr lang="zh-CN" altLang="en-US" dirty="0"/>
              <a:t>下载与安装</a:t>
            </a:r>
            <a:endParaRPr lang="zh-CN" altLang="en-US" dirty="0"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Eclipse</a:t>
            </a:r>
            <a:r>
              <a:rPr lang="zh-CN" altLang="en-US" dirty="0"/>
              <a:t>官网地址：</a:t>
            </a:r>
            <a:r>
              <a:rPr lang="en-US" altLang="zh-CN" dirty="0">
                <a:hlinkClick r:id="rId2"/>
              </a:rPr>
              <a:t>https://www.eclipse.org/downloads/packages/</a:t>
            </a:r>
            <a:endParaRPr lang="en-US" altLang="zh-CN" dirty="0"/>
          </a:p>
          <a:p>
            <a:pPr lvl="1"/>
            <a:r>
              <a:rPr lang="zh-CN" altLang="en-US" dirty="0" smtClean="0"/>
              <a:t>版本：  </a:t>
            </a:r>
            <a:r>
              <a:rPr lang="en-US" altLang="zh-CN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Eclipse </a:t>
            </a:r>
            <a:r>
              <a:rPr lang="en-US" altLang="zh-CN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IDE for Java Developers</a:t>
            </a:r>
            <a:r>
              <a:rPr lang="zh-CN" altLang="en-US" dirty="0"/>
              <a:t>，并选择合适版本。</a:t>
            </a:r>
          </a:p>
          <a:p>
            <a:pPr lvl="1"/>
            <a:r>
              <a:rPr lang="zh-CN" altLang="en-US" dirty="0"/>
              <a:t>下载源</a:t>
            </a:r>
            <a:r>
              <a:rPr lang="zh-CN" altLang="en-US" dirty="0" smtClean="0"/>
              <a:t>：</a:t>
            </a:r>
            <a:r>
              <a:rPr lang="en-US" altLang="zh-CN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Select </a:t>
            </a:r>
            <a:r>
              <a:rPr lang="en-US" altLang="zh-CN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Another Mirror</a:t>
            </a:r>
            <a:r>
              <a:rPr lang="zh-CN" altLang="en-US" dirty="0"/>
              <a:t>，选择部署在中国的</a:t>
            </a:r>
            <a:r>
              <a:rPr lang="zh-CN" altLang="en-US" dirty="0" smtClean="0"/>
              <a:t>镜像。</a:t>
            </a:r>
            <a:endParaRPr lang="en-US" altLang="zh-CN" dirty="0" smtClean="0"/>
          </a:p>
          <a:p>
            <a:r>
              <a:rPr lang="zh-CN" altLang="en-US" dirty="0" smtClean="0"/>
              <a:t>演示</a:t>
            </a:r>
            <a:endParaRPr lang="en-US" altLang="zh-CN" dirty="0" smtClean="0"/>
          </a:p>
          <a:p>
            <a:pPr lvl="1"/>
            <a:r>
              <a:rPr lang="zh-CN" altLang="en-US" dirty="0"/>
              <a:t>运行：解压后找到</a:t>
            </a:r>
            <a:r>
              <a:rPr lang="en-US" altLang="zh-CN" dirty="0"/>
              <a:t>Eclipse.exe</a:t>
            </a:r>
            <a:r>
              <a:rPr lang="zh-CN" altLang="en-US" dirty="0"/>
              <a:t>即可双击运行。第一次运行需设置</a:t>
            </a:r>
            <a:r>
              <a:rPr lang="en-US" altLang="zh-CN" dirty="0"/>
              <a:t>workspace(Java</a:t>
            </a:r>
            <a:r>
              <a:rPr lang="zh-CN" altLang="en-US" dirty="0"/>
              <a:t>项目存放的文件夹</a:t>
            </a:r>
            <a:r>
              <a:rPr lang="en-US" altLang="zh-CN" dirty="0"/>
              <a:t>)</a:t>
            </a:r>
            <a:r>
              <a:rPr lang="zh-CN" altLang="en-US" dirty="0"/>
              <a:t>。</a:t>
            </a:r>
          </a:p>
          <a:p>
            <a:pPr lvl="1"/>
            <a:r>
              <a:rPr lang="zh-CN" altLang="en-US" dirty="0"/>
              <a:t>任务：新建</a:t>
            </a:r>
            <a:r>
              <a:rPr lang="en-US" altLang="zh-CN" dirty="0"/>
              <a:t>Java Project</a:t>
            </a:r>
            <a:r>
              <a:rPr lang="zh-CN" altLang="en-US" dirty="0"/>
              <a:t>，新建</a:t>
            </a:r>
            <a:r>
              <a:rPr lang="en-US" altLang="zh-CN" dirty="0"/>
              <a:t>class</a:t>
            </a:r>
            <a:r>
              <a:rPr lang="zh-CN" altLang="en-US" dirty="0"/>
              <a:t>并运行。</a:t>
            </a:r>
          </a:p>
          <a:p>
            <a:pPr lvl="1"/>
            <a:endParaRPr lang="en-US" altLang="zh-CN" dirty="0" smtClean="0"/>
          </a:p>
          <a:p>
            <a:r>
              <a:rPr lang="en-US" altLang="zh-CN" dirty="0"/>
              <a:t>32</a:t>
            </a:r>
            <a:r>
              <a:rPr lang="zh-CN" altLang="en-US" dirty="0"/>
              <a:t>位版本</a:t>
            </a:r>
            <a:r>
              <a:rPr lang="en-US" altLang="zh-CN" dirty="0"/>
              <a:t>Eclipse</a:t>
            </a:r>
            <a:r>
              <a:rPr lang="zh-CN" altLang="en-US" dirty="0"/>
              <a:t>请选择早期版本下载。</a:t>
            </a:r>
          </a:p>
          <a:p>
            <a:pPr lvl="1"/>
            <a:r>
              <a:rPr lang="en-US" altLang="zh-CN" sz="2000" dirty="0">
                <a:hlinkClick r:id="rId3"/>
              </a:rPr>
              <a:t>https://www.eclipse.org/downloads/packages/release/2018-09/r</a:t>
            </a:r>
            <a:endParaRPr lang="en-US" altLang="zh-CN" sz="2000" dirty="0"/>
          </a:p>
          <a:p>
            <a:endParaRPr lang="en-US" altLang="zh-CN" dirty="0"/>
          </a:p>
          <a:p>
            <a:pPr lvl="1"/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189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其他相关资料</a:t>
            </a:r>
            <a:endParaRPr lang="zh-CN" altLang="en-US" dirty="0"/>
          </a:p>
        </p:txBody>
      </p:sp>
      <p:sp>
        <p:nvSpPr>
          <p:cNvPr id="93187" name="内容占位符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err="1" smtClean="0"/>
              <a:t>AdoptOpenJDK</a:t>
            </a:r>
            <a:r>
              <a:rPr lang="en-US" altLang="zh-CN" dirty="0" smtClean="0"/>
              <a:t>(</a:t>
            </a:r>
            <a:r>
              <a:rPr lang="zh-CN" altLang="en-US" dirty="0"/>
              <a:t>一个下载</a:t>
            </a:r>
            <a:r>
              <a:rPr lang="en-US" altLang="zh-CN" dirty="0" err="1"/>
              <a:t>OpenJDK</a:t>
            </a:r>
            <a:r>
              <a:rPr lang="zh-CN" altLang="en-US" dirty="0"/>
              <a:t>安装版本的</a:t>
            </a:r>
            <a:r>
              <a:rPr lang="zh-CN" altLang="en-US" dirty="0" smtClean="0"/>
              <a:t>网站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>
                <a:hlinkClick r:id="rId2"/>
              </a:rPr>
              <a:t>https</a:t>
            </a:r>
            <a:r>
              <a:rPr lang="en-US" altLang="zh-CN" dirty="0">
                <a:hlinkClick r:id="rId2"/>
              </a:rPr>
              <a:t>://</a:t>
            </a:r>
            <a:r>
              <a:rPr lang="en-US" altLang="zh-CN" dirty="0" smtClean="0">
                <a:hlinkClick r:id="rId2"/>
              </a:rPr>
              <a:t>adoptopenjdk.net/releases.html</a:t>
            </a:r>
            <a:endParaRPr lang="en-US" altLang="zh-CN" dirty="0"/>
          </a:p>
          <a:p>
            <a:r>
              <a:rPr lang="en-US" altLang="zh-CN" dirty="0" smtClean="0"/>
              <a:t>Linux</a:t>
            </a:r>
            <a:r>
              <a:rPr lang="zh-CN" altLang="en-US" dirty="0"/>
              <a:t>下安装</a:t>
            </a:r>
            <a:r>
              <a:rPr lang="en-US" altLang="zh-CN" dirty="0"/>
              <a:t>Open JDK</a:t>
            </a:r>
            <a:r>
              <a:rPr lang="zh-CN" altLang="en-US" dirty="0"/>
              <a:t> </a:t>
            </a:r>
            <a:r>
              <a:rPr lang="en-US" altLang="zh-CN" dirty="0">
                <a:hlinkClick r:id="rId3"/>
              </a:rPr>
              <a:t>http://</a:t>
            </a:r>
            <a:r>
              <a:rPr lang="en-US" altLang="zh-CN" dirty="0" smtClean="0">
                <a:hlinkClick r:id="rId3"/>
              </a:rPr>
              <a:t>openjdk.java.net/install/index.html</a:t>
            </a:r>
            <a:endParaRPr lang="en-US" altLang="zh-CN" dirty="0" smtClean="0"/>
          </a:p>
          <a:p>
            <a:r>
              <a:rPr lang="en-US" altLang="zh-CN" dirty="0" smtClean="0"/>
              <a:t>32</a:t>
            </a:r>
            <a:r>
              <a:rPr lang="zh-CN" altLang="en-US" dirty="0"/>
              <a:t>位版本</a:t>
            </a:r>
            <a:r>
              <a:rPr lang="en-US" altLang="zh-CN" dirty="0"/>
              <a:t>Eclipse</a:t>
            </a:r>
            <a:r>
              <a:rPr lang="zh-CN" altLang="en-US" dirty="0"/>
              <a:t>请选择早期版本</a:t>
            </a:r>
            <a:r>
              <a:rPr lang="zh-CN" altLang="en-US" dirty="0" smtClean="0"/>
              <a:t>下载</a:t>
            </a:r>
            <a:endParaRPr lang="zh-CN" altLang="en-US" dirty="0"/>
          </a:p>
          <a:p>
            <a:pPr lvl="1"/>
            <a:r>
              <a:rPr lang="en-US" altLang="zh-CN" dirty="0" smtClean="0">
                <a:hlinkClick r:id="rId4"/>
              </a:rPr>
              <a:t>https</a:t>
            </a:r>
            <a:r>
              <a:rPr lang="en-US" altLang="zh-CN" dirty="0">
                <a:hlinkClick r:id="rId4"/>
              </a:rPr>
              <a:t>://</a:t>
            </a:r>
            <a:r>
              <a:rPr lang="en-US" altLang="zh-CN" dirty="0" smtClean="0">
                <a:hlinkClick r:id="rId4"/>
              </a:rPr>
              <a:t>www.eclipse.org/downloads/packages/release/2018-09/r</a:t>
            </a:r>
            <a:endParaRPr lang="en-US" altLang="zh-CN" dirty="0" smtClean="0"/>
          </a:p>
          <a:p>
            <a:r>
              <a:rPr lang="zh-CN" altLang="en-US" dirty="0" smtClean="0"/>
              <a:t>主流</a:t>
            </a:r>
            <a:r>
              <a:rPr lang="en-US" altLang="zh-CN" dirty="0" err="1"/>
              <a:t>OpenJDK</a:t>
            </a:r>
            <a:r>
              <a:rPr lang="zh-CN" altLang="en-US" dirty="0"/>
              <a:t>变种</a:t>
            </a:r>
            <a:r>
              <a:rPr lang="zh-CN" altLang="en-US" dirty="0" smtClean="0"/>
              <a:t>版本</a:t>
            </a:r>
            <a:endParaRPr lang="en-US" altLang="zh-CN" dirty="0" smtClean="0"/>
          </a:p>
          <a:p>
            <a:pPr lvl="1"/>
            <a:r>
              <a:rPr lang="en-US" altLang="zh-CN" dirty="0" smtClean="0">
                <a:hlinkClick r:id="rId5"/>
              </a:rPr>
              <a:t>https</a:t>
            </a:r>
            <a:r>
              <a:rPr lang="en-US" altLang="zh-CN" dirty="0">
                <a:hlinkClick r:id="rId5"/>
              </a:rPr>
              <a:t>://</a:t>
            </a:r>
            <a:r>
              <a:rPr lang="en-US" altLang="zh-CN" dirty="0" smtClean="0">
                <a:hlinkClick r:id="rId5"/>
              </a:rPr>
              <a:t>www.oschina.net/news/99836/time-to-look-beyond-oracles-jdk</a:t>
            </a:r>
            <a:endParaRPr lang="en-US" altLang="zh-CN" dirty="0" smtClean="0"/>
          </a:p>
          <a:p>
            <a:r>
              <a:rPr lang="en-US" altLang="zh-CN" dirty="0" err="1"/>
              <a:t>OpenJDK</a:t>
            </a:r>
            <a:r>
              <a:rPr lang="zh-CN" altLang="en-US" dirty="0"/>
              <a:t>之如何下载各个版本的</a:t>
            </a:r>
            <a:r>
              <a:rPr lang="en-US" altLang="zh-CN" dirty="0" err="1"/>
              <a:t>openJDK</a:t>
            </a:r>
            <a:r>
              <a:rPr lang="zh-CN" altLang="en-US" dirty="0" smtClean="0"/>
              <a:t>源码</a:t>
            </a:r>
            <a:endParaRPr lang="en-US" altLang="zh-CN" dirty="0" smtClean="0"/>
          </a:p>
          <a:p>
            <a:pPr lvl="1"/>
            <a:r>
              <a:rPr lang="en-US" altLang="zh-CN" dirty="0" smtClean="0">
                <a:hlinkClick r:id="rId6"/>
              </a:rPr>
              <a:t>https</a:t>
            </a:r>
            <a:r>
              <a:rPr lang="en-US" altLang="zh-CN" dirty="0">
                <a:hlinkClick r:id="rId6"/>
              </a:rPr>
              <a:t>://</a:t>
            </a:r>
            <a:r>
              <a:rPr lang="en-US" altLang="zh-CN" dirty="0" smtClean="0">
                <a:hlinkClick r:id="rId6"/>
              </a:rPr>
              <a:t>cloud.tencent.com/developer/article/1413521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anose="02020603050405020304" pitchFamily="18" charset="0"/>
              </a:rPr>
              <a:t>学习</a:t>
            </a:r>
            <a:r>
              <a:rPr lang="zh-CN" altLang="en-US" dirty="0">
                <a:latin typeface="Times New Roman" panose="02020603050405020304" pitchFamily="18" charset="0"/>
              </a:rPr>
              <a:t>内容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hangingPunct="1">
              <a:lnSpc>
                <a:spcPct val="150000"/>
              </a:lnSpc>
              <a:defRPr/>
            </a:pPr>
            <a:r>
              <a:rPr lang="en-US" altLang="zh-CN" b="0" noProof="1" smtClean="0">
                <a:latin typeface="+mj-ea"/>
                <a:ea typeface="+mj-ea"/>
              </a:rPr>
              <a:t>Java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 smtClean="0">
                <a:latin typeface="+mj-ea"/>
                <a:ea typeface="+mj-ea"/>
              </a:rPr>
              <a:t>环境变量配置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>
                <a:latin typeface="+mj-ea"/>
                <a:ea typeface="+mj-ea"/>
              </a:rPr>
              <a:t>命令行</a:t>
            </a:r>
            <a:r>
              <a:rPr lang="zh-CN" altLang="en-US" b="0" noProof="1" smtClean="0">
                <a:latin typeface="+mj-ea"/>
                <a:ea typeface="+mj-ea"/>
              </a:rPr>
              <a:t>下编译与运行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en-US" altLang="en-US" b="0" noProof="1" smtClean="0">
                <a:latin typeface="+mj-ea"/>
                <a:ea typeface="+mj-ea"/>
              </a:rPr>
              <a:t>IDE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en-US" b="0" noProof="1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anose="02020603050405020304" pitchFamily="18" charset="0"/>
              </a:rPr>
              <a:t>学习</a:t>
            </a:r>
            <a:r>
              <a:rPr lang="zh-CN" altLang="en-US" dirty="0">
                <a:latin typeface="Times New Roman" panose="02020603050405020304" pitchFamily="18" charset="0"/>
              </a:rPr>
              <a:t>内容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hangingPunct="1">
              <a:lnSpc>
                <a:spcPct val="150000"/>
              </a:lnSpc>
              <a:defRPr/>
            </a:pPr>
            <a:r>
              <a:rPr lang="en-US" altLang="zh-CN" b="0" noProof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Java</a:t>
            </a:r>
            <a:r>
              <a:rPr lang="zh-CN" altLang="en-US" b="0" noProof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下载与安装</a:t>
            </a:r>
            <a:endParaRPr lang="en-US" altLang="zh-CN" b="0" noProof="1" smtClean="0">
              <a:solidFill>
                <a:schemeClr val="bg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 smtClean="0">
                <a:latin typeface="+mj-ea"/>
                <a:ea typeface="+mj-ea"/>
              </a:rPr>
              <a:t>环境变量配置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>
                <a:latin typeface="+mj-ea"/>
                <a:ea typeface="+mj-ea"/>
              </a:rPr>
              <a:t>命令行</a:t>
            </a:r>
            <a:r>
              <a:rPr lang="zh-CN" altLang="en-US" b="0" noProof="1" smtClean="0">
                <a:latin typeface="+mj-ea"/>
                <a:ea typeface="+mj-ea"/>
              </a:rPr>
              <a:t>下编译与运行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en-US" altLang="en-US" b="0" noProof="1" smtClean="0">
                <a:latin typeface="+mj-ea"/>
                <a:ea typeface="+mj-ea"/>
              </a:rPr>
              <a:t>IDE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en-US" b="0" noProof="1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87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noProof="1" smtClean="0"/>
              <a:t>Java</a:t>
            </a:r>
            <a:r>
              <a:rPr lang="zh-CN" altLang="en-US" noProof="1"/>
              <a:t>下载与安装</a:t>
            </a:r>
            <a:endParaRPr lang="en-US" altLang="zh-CN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查询</a:t>
            </a:r>
            <a:r>
              <a:rPr lang="zh-CN" altLang="en-US" dirty="0"/>
              <a:t>当前操作系统的系统</a:t>
            </a:r>
            <a:r>
              <a:rPr lang="zh-CN" altLang="en-US" dirty="0" smtClean="0"/>
              <a:t>类型</a:t>
            </a:r>
            <a:r>
              <a:rPr lang="en-US" altLang="zh-CN" dirty="0" smtClean="0"/>
              <a:t>(32</a:t>
            </a:r>
            <a:r>
              <a:rPr lang="zh-CN" altLang="en-US" dirty="0" smtClean="0"/>
              <a:t>位 或 </a:t>
            </a:r>
            <a:r>
              <a:rPr lang="en-US" altLang="zh-CN" dirty="0" smtClean="0"/>
              <a:t>64</a:t>
            </a:r>
            <a:r>
              <a:rPr lang="zh-CN" altLang="en-US" dirty="0" smtClean="0"/>
              <a:t>位</a:t>
            </a:r>
            <a:r>
              <a:rPr lang="en-US" altLang="zh-CN" dirty="0" smtClean="0"/>
              <a:t>)</a:t>
            </a:r>
            <a:endParaRPr lang="zh-CN" altLang="en-US" dirty="0"/>
          </a:p>
          <a:p>
            <a:pPr lvl="1"/>
            <a:r>
              <a:rPr lang="zh-CN" altLang="en-US" noProof="1" smtClean="0"/>
              <a:t>方法：</a:t>
            </a:r>
            <a:endParaRPr lang="en-US" altLang="zh-CN" noProof="1"/>
          </a:p>
          <a:p>
            <a:pPr lvl="2"/>
            <a:r>
              <a:rPr lang="zh-CN" altLang="en-US" dirty="0" smtClean="0"/>
              <a:t>打开“资源管理器”</a:t>
            </a:r>
            <a:endParaRPr lang="en-US" altLang="zh-CN" dirty="0"/>
          </a:p>
          <a:p>
            <a:pPr lvl="2"/>
            <a:r>
              <a:rPr lang="zh-CN" altLang="en-US" dirty="0" smtClean="0"/>
              <a:t>右键</a:t>
            </a:r>
            <a:r>
              <a:rPr lang="zh-CN" altLang="en-US" dirty="0"/>
              <a:t>点击</a:t>
            </a:r>
            <a:r>
              <a:rPr lang="zh-CN" altLang="en-US" dirty="0" smtClean="0"/>
              <a:t>“此电脑” 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/>
              <a:t>点击“属性”</a:t>
            </a:r>
            <a:r>
              <a:rPr lang="en-US" altLang="zh-CN" dirty="0" smtClean="0">
                <a:sym typeface="Wingdings" panose="05000000000000000000" pitchFamily="2" charset="2"/>
              </a:rPr>
              <a:t> </a:t>
            </a:r>
            <a:r>
              <a:rPr lang="zh-CN" altLang="en-US" dirty="0" smtClean="0"/>
              <a:t>查看“系统属性”</a:t>
            </a:r>
            <a:endParaRPr lang="en-US" altLang="zh-CN" dirty="0" smtClean="0"/>
          </a:p>
          <a:p>
            <a:pPr lvl="1"/>
            <a:endParaRPr lang="zh-CN" altLang="en-US" dirty="0"/>
          </a:p>
          <a:p>
            <a:r>
              <a:rPr lang="zh-CN" altLang="en-US" dirty="0" smtClean="0"/>
              <a:t>建议</a:t>
            </a:r>
            <a:endParaRPr lang="en-US" altLang="zh-CN" dirty="0"/>
          </a:p>
          <a:p>
            <a:pPr lvl="1"/>
            <a:r>
              <a:rPr lang="zh-CN" alt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将</a:t>
            </a:r>
            <a:r>
              <a:rPr lang="zh-CN" alt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操作系统升级为</a:t>
            </a:r>
            <a:r>
              <a:rPr lang="en-US" altLang="zh-CN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64</a:t>
            </a:r>
            <a:r>
              <a:rPr lang="zh-CN" alt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位</a:t>
            </a:r>
            <a:endParaRPr lang="en-US" altLang="zh-CN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zh-CN" altLang="en-US" b="1" dirty="0" smtClean="0"/>
              <a:t>原因：</a:t>
            </a:r>
            <a:r>
              <a:rPr lang="zh-CN" altLang="en-US" dirty="0" smtClean="0"/>
              <a:t>最新版</a:t>
            </a:r>
            <a:r>
              <a:rPr lang="zh-CN" altLang="en-US" dirty="0"/>
              <a:t>的</a:t>
            </a:r>
            <a:r>
              <a:rPr lang="en-US" altLang="zh-CN" dirty="0"/>
              <a:t>Eclipse</a:t>
            </a:r>
            <a:r>
              <a:rPr lang="zh-CN" altLang="en-US" dirty="0"/>
              <a:t>、</a:t>
            </a:r>
            <a:r>
              <a:rPr lang="en-US" altLang="zh-CN" dirty="0"/>
              <a:t>JDK</a:t>
            </a:r>
            <a:r>
              <a:rPr lang="zh-CN" altLang="en-US" dirty="0"/>
              <a:t>都只有</a:t>
            </a:r>
            <a:r>
              <a:rPr lang="en-US" altLang="zh-CN" dirty="0"/>
              <a:t>64</a:t>
            </a:r>
            <a:r>
              <a:rPr lang="zh-CN" altLang="en-US" dirty="0"/>
              <a:t>位安装包。</a:t>
            </a:r>
          </a:p>
          <a:p>
            <a:pPr lvl="1">
              <a:defRPr/>
            </a:pPr>
            <a:endParaRPr lang="zh-CN" altLang="en-US" noProof="1"/>
          </a:p>
        </p:txBody>
      </p:sp>
      <p:graphicFrame>
        <p:nvGraphicFramePr>
          <p:cNvPr id="8196" name="对象 5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r:id="rId4" imgW="114102" imgH="215526" progId="Equation.KSEE3">
                  <p:embed/>
                </p:oleObj>
              </mc:Choice>
              <mc:Fallback>
                <p:oleObj r:id="rId4" imgW="114102" imgH="215526" progId="Equation.KSEE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下载</a:t>
            </a:r>
            <a:r>
              <a:rPr lang="en-US" altLang="zh-CN" dirty="0" smtClean="0"/>
              <a:t>JDK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JDK: Java </a:t>
            </a:r>
            <a:r>
              <a:rPr lang="en-US" altLang="zh-CN" dirty="0"/>
              <a:t>Development Kit</a:t>
            </a:r>
          </a:p>
          <a:p>
            <a:r>
              <a:rPr lang="en-US" altLang="zh-CN" dirty="0" smtClean="0"/>
              <a:t>JDK</a:t>
            </a:r>
            <a:r>
              <a:rPr lang="zh-CN" altLang="en-US" dirty="0" smtClean="0"/>
              <a:t>类型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Oracle JDK</a:t>
            </a:r>
          </a:p>
          <a:p>
            <a:pPr lvl="1"/>
            <a:r>
              <a:rPr lang="en-US" altLang="zh-CN" dirty="0" err="1" smtClean="0"/>
              <a:t>OpenJDK</a:t>
            </a:r>
            <a:r>
              <a:rPr lang="en-US" altLang="zh-CN" dirty="0" smtClean="0"/>
              <a:t> (</a:t>
            </a:r>
            <a:r>
              <a:rPr lang="zh-CN" altLang="en-US" dirty="0" smtClean="0"/>
              <a:t>开源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JDK</a:t>
            </a:r>
            <a:r>
              <a:rPr lang="zh-CN" altLang="en-US" dirty="0" smtClean="0"/>
              <a:t>版本</a:t>
            </a:r>
            <a:endParaRPr lang="en-US" altLang="zh-CN" dirty="0" smtClean="0"/>
          </a:p>
          <a:p>
            <a:pPr lvl="1"/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Java SE 8</a:t>
            </a:r>
            <a:r>
              <a:rPr lang="zh-CN" altLang="en-US" dirty="0"/>
              <a:t>： 业界广泛使用，建议学习</a:t>
            </a:r>
            <a:r>
              <a:rPr lang="en-US" altLang="zh-CN" dirty="0"/>
              <a:t>Java</a:t>
            </a:r>
            <a:r>
              <a:rPr lang="zh-CN" altLang="en-US" dirty="0"/>
              <a:t>的使用。</a:t>
            </a:r>
          </a:p>
          <a:p>
            <a:pPr lvl="1"/>
            <a:r>
              <a:rPr lang="en-US" altLang="zh-CN" dirty="0"/>
              <a:t>Java SE 11</a:t>
            </a:r>
            <a:r>
              <a:rPr lang="zh-CN" altLang="en-US" dirty="0"/>
              <a:t>：</a:t>
            </a:r>
            <a:r>
              <a:rPr lang="en-US" altLang="zh-CN" dirty="0"/>
              <a:t>Java</a:t>
            </a:r>
            <a:r>
              <a:rPr lang="zh-CN" altLang="en-US" dirty="0"/>
              <a:t>新的长期支持版本，可在生产、开发环境中使用。</a:t>
            </a:r>
          </a:p>
          <a:p>
            <a:pPr lvl="1"/>
            <a:r>
              <a:rPr lang="en-US" altLang="zh-CN" dirty="0"/>
              <a:t>Java SE 12</a:t>
            </a:r>
            <a:r>
              <a:rPr lang="zh-CN" altLang="en-US" dirty="0"/>
              <a:t>：较新版本的</a:t>
            </a:r>
            <a:r>
              <a:rPr lang="en-US" altLang="zh-CN" dirty="0"/>
              <a:t>Java</a:t>
            </a:r>
            <a:r>
              <a:rPr lang="zh-CN" altLang="en-US" dirty="0"/>
              <a:t>，包含最新语法。不建议应用在生产开发环境中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注意</a:t>
            </a:r>
            <a:endParaRPr lang="en-US" altLang="zh-CN" dirty="0" smtClean="0"/>
          </a:p>
          <a:p>
            <a:pPr lvl="1"/>
            <a:r>
              <a:rPr lang="zh-CN" altLang="en-US" dirty="0"/>
              <a:t>通过</a:t>
            </a:r>
            <a:r>
              <a:rPr lang="en-US" altLang="zh-CN" dirty="0">
                <a:hlinkClick r:id="rId3"/>
              </a:rPr>
              <a:t>Oracle</a:t>
            </a:r>
            <a:r>
              <a:rPr lang="zh-CN" altLang="en-US" dirty="0">
                <a:hlinkClick r:id="rId3"/>
              </a:rPr>
              <a:t>官网</a:t>
            </a:r>
            <a:r>
              <a:rPr lang="zh-CN" altLang="en-US" dirty="0"/>
              <a:t>下载</a:t>
            </a:r>
            <a:r>
              <a:rPr lang="en-US" altLang="zh-CN" dirty="0" smtClean="0"/>
              <a:t>JDK</a:t>
            </a:r>
            <a:r>
              <a:rPr lang="zh-CN" altLang="en-US" dirty="0" smtClean="0"/>
              <a:t>。注意：需要</a:t>
            </a:r>
            <a:r>
              <a:rPr lang="zh-CN" altLang="en-US" dirty="0"/>
              <a:t>注册</a:t>
            </a:r>
            <a:r>
              <a:rPr lang="zh-CN" altLang="en-US" dirty="0" smtClean="0"/>
              <a:t>账户。</a:t>
            </a:r>
            <a:endParaRPr lang="en-US" altLang="zh-CN" dirty="0" smtClean="0"/>
          </a:p>
          <a:p>
            <a:pPr lvl="1"/>
            <a:r>
              <a:rPr lang="en-US" altLang="zh-CN" dirty="0"/>
              <a:t>Java SE</a:t>
            </a:r>
            <a:r>
              <a:rPr lang="zh-CN" altLang="en-US" dirty="0"/>
              <a:t>：</a:t>
            </a:r>
            <a:r>
              <a:rPr lang="en-US" altLang="zh-CN" dirty="0"/>
              <a:t>Java Platform, Standard </a:t>
            </a:r>
            <a:r>
              <a:rPr lang="en-US" altLang="zh-CN" dirty="0" smtClean="0"/>
              <a:t>Edition</a:t>
            </a:r>
          </a:p>
          <a:p>
            <a:pPr marL="914400" lvl="2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62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安装</a:t>
            </a:r>
            <a:r>
              <a:rPr lang="en-US" altLang="zh-CN" dirty="0" smtClean="0"/>
              <a:t>JDK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较早版本的</a:t>
            </a:r>
            <a:r>
              <a:rPr lang="en-US" altLang="zh-CN" dirty="0"/>
              <a:t>JDK</a:t>
            </a:r>
            <a:r>
              <a:rPr lang="zh-CN" altLang="en-US" dirty="0"/>
              <a:t>安装包含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JDK</a:t>
            </a:r>
            <a:r>
              <a:rPr lang="zh-CN" altLang="en-US" dirty="0"/>
              <a:t>与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JRE</a:t>
            </a:r>
            <a:r>
              <a:rPr lang="zh-CN" altLang="en-US" dirty="0"/>
              <a:t>的</a:t>
            </a:r>
            <a:r>
              <a:rPr lang="zh-CN" altLang="en-US" dirty="0" smtClean="0"/>
              <a:t>安装，新</a:t>
            </a:r>
            <a:r>
              <a:rPr lang="zh-CN" altLang="en-US" dirty="0"/>
              <a:t>版本的</a:t>
            </a:r>
            <a:r>
              <a:rPr lang="en-US" altLang="zh-CN" dirty="0"/>
              <a:t>JDK</a:t>
            </a:r>
            <a:r>
              <a:rPr lang="zh-CN" altLang="en-US" dirty="0"/>
              <a:t>安装将二者合二为一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Java </a:t>
            </a:r>
            <a:r>
              <a:rPr lang="en-US" altLang="zh-CN" dirty="0"/>
              <a:t>SE 8</a:t>
            </a:r>
            <a:r>
              <a:rPr lang="zh-CN" altLang="en-US" dirty="0"/>
              <a:t>有</a:t>
            </a:r>
            <a:r>
              <a:rPr lang="en-US" altLang="zh-CN" dirty="0" smtClean="0"/>
              <a:t>32</a:t>
            </a:r>
            <a:r>
              <a:rPr lang="zh-CN" altLang="en-US" dirty="0" smtClean="0"/>
              <a:t>位版本</a:t>
            </a:r>
            <a:r>
              <a:rPr lang="zh-CN" altLang="en-US" dirty="0"/>
              <a:t>，</a:t>
            </a:r>
            <a:r>
              <a:rPr lang="en-US" altLang="zh-CN" dirty="0" smtClean="0"/>
              <a:t>11</a:t>
            </a:r>
            <a:r>
              <a:rPr lang="zh-CN" altLang="en-US" dirty="0" smtClean="0"/>
              <a:t>以后只有</a:t>
            </a:r>
            <a:r>
              <a:rPr lang="en-US" altLang="zh-CN" dirty="0"/>
              <a:t>64</a:t>
            </a:r>
            <a:r>
              <a:rPr lang="zh-CN" altLang="en-US" dirty="0"/>
              <a:t>位版本</a:t>
            </a:r>
          </a:p>
          <a:p>
            <a:r>
              <a:rPr lang="zh-CN" altLang="en-US" b="1" dirty="0" smtClean="0"/>
              <a:t>注意</a:t>
            </a:r>
            <a:endParaRPr lang="zh-CN" altLang="en-US" dirty="0"/>
          </a:p>
          <a:p>
            <a:pPr lvl="1"/>
            <a:r>
              <a:rPr lang="zh-CN" altLang="en-US" dirty="0" smtClean="0"/>
              <a:t>可</a:t>
            </a:r>
            <a:r>
              <a:rPr lang="zh-CN" altLang="en-US" dirty="0"/>
              <a:t>快速修改盘符来更改安装</a:t>
            </a:r>
            <a:r>
              <a:rPr lang="zh-CN" altLang="en-US" dirty="0" smtClean="0"/>
              <a:t>目录</a:t>
            </a:r>
            <a:endParaRPr lang="zh-CN" altLang="en-US" dirty="0"/>
          </a:p>
          <a:p>
            <a:pPr lvl="1"/>
            <a:r>
              <a:rPr lang="en-US" altLang="zh-CN" dirty="0" smtClean="0"/>
              <a:t>JDK</a:t>
            </a:r>
            <a:r>
              <a:rPr lang="zh-CN" altLang="en-US" dirty="0"/>
              <a:t>与普通程序不一样，装好以后不需要双击某个图标</a:t>
            </a:r>
            <a:r>
              <a:rPr lang="zh-CN" altLang="en-US" dirty="0" smtClean="0"/>
              <a:t>运行</a:t>
            </a:r>
            <a:endParaRPr lang="zh-CN" altLang="en-US" dirty="0"/>
          </a:p>
          <a:p>
            <a:pPr lvl="1"/>
            <a:r>
              <a:rPr lang="zh-CN" altLang="en-US" dirty="0" smtClean="0"/>
              <a:t>请</a:t>
            </a:r>
            <a:r>
              <a:rPr lang="zh-CN" altLang="en-US" dirty="0"/>
              <a:t>记住</a:t>
            </a:r>
            <a:r>
              <a:rPr lang="en-US" altLang="zh-CN" dirty="0"/>
              <a:t>Java SE</a:t>
            </a:r>
            <a:r>
              <a:rPr lang="zh-CN" altLang="en-US" dirty="0"/>
              <a:t>的安装目录</a:t>
            </a:r>
            <a:r>
              <a:rPr lang="zh-CN" altLang="en-US" dirty="0" smtClean="0"/>
              <a:t>位置</a:t>
            </a:r>
            <a:endParaRPr lang="en-US" altLang="zh-CN" dirty="0" smtClean="0"/>
          </a:p>
          <a:p>
            <a:pPr lvl="1"/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43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JDK</a:t>
            </a:r>
            <a:r>
              <a:rPr lang="zh-CN" altLang="en-US" dirty="0" smtClean="0"/>
              <a:t>初步安装成功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到此为止</a:t>
            </a:r>
            <a:r>
              <a:rPr lang="en-US" altLang="zh-CN" dirty="0"/>
              <a:t>JDK</a:t>
            </a:r>
            <a:r>
              <a:rPr lang="zh-CN" altLang="en-US" dirty="0"/>
              <a:t>已经安装成功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Eclipse</a:t>
            </a:r>
            <a:r>
              <a:rPr lang="zh-CN" altLang="en-US" dirty="0"/>
              <a:t>等</a:t>
            </a:r>
            <a:r>
              <a:rPr lang="en-US" altLang="zh-CN" dirty="0"/>
              <a:t>IDE</a:t>
            </a:r>
            <a:r>
              <a:rPr lang="zh-CN" altLang="en-US" dirty="0"/>
              <a:t>已可使用所安装的</a:t>
            </a:r>
            <a:r>
              <a:rPr lang="en-US" altLang="zh-CN" dirty="0" smtClean="0"/>
              <a:t>JDK</a:t>
            </a:r>
          </a:p>
          <a:p>
            <a:pPr lvl="1"/>
            <a:r>
              <a:rPr lang="zh-CN" altLang="en-US" dirty="0" smtClean="0"/>
              <a:t>但</a:t>
            </a:r>
            <a:r>
              <a:rPr lang="zh-CN" altLang="en-US" dirty="0"/>
              <a:t>在命令行下还不能方便的使用</a:t>
            </a:r>
            <a:r>
              <a:rPr lang="en-US" altLang="zh-CN" dirty="0" smtClean="0"/>
              <a:t>JDK</a:t>
            </a:r>
            <a:r>
              <a:rPr lang="zh-CN" altLang="en-US" dirty="0" smtClean="0"/>
              <a:t>中的各种开发工具</a:t>
            </a:r>
            <a:endParaRPr lang="en-US" altLang="zh-CN" dirty="0" smtClean="0"/>
          </a:p>
          <a:p>
            <a:r>
              <a:rPr lang="zh-CN" altLang="en-US" dirty="0" smtClean="0"/>
              <a:t>注意</a:t>
            </a:r>
            <a:endParaRPr lang="en-US" altLang="zh-CN" dirty="0"/>
          </a:p>
          <a:p>
            <a:pPr lvl="1"/>
            <a:r>
              <a:rPr lang="en-US" altLang="zh-CN" dirty="0"/>
              <a:t>javac.exe</a:t>
            </a:r>
            <a:r>
              <a:rPr lang="zh-CN" altLang="en-US" dirty="0"/>
              <a:t>与</a:t>
            </a:r>
            <a:r>
              <a:rPr lang="en-US" altLang="zh-CN" dirty="0"/>
              <a:t>java.exe</a:t>
            </a:r>
            <a:r>
              <a:rPr lang="zh-CN" altLang="en-US" dirty="0"/>
              <a:t>文件</a:t>
            </a:r>
            <a:r>
              <a:rPr lang="zh-CN" altLang="en-US" dirty="0" smtClean="0"/>
              <a:t>在</a:t>
            </a:r>
            <a:r>
              <a:rPr lang="en-US" altLang="zh-CN" dirty="0" smtClean="0"/>
              <a:t>JDK</a:t>
            </a:r>
            <a:r>
              <a:rPr lang="zh-CN" altLang="en-US" dirty="0" smtClean="0"/>
              <a:t>安装</a:t>
            </a:r>
            <a:r>
              <a:rPr lang="zh-CN" altLang="en-US" dirty="0"/>
              <a:t>目录下的</a:t>
            </a:r>
            <a:r>
              <a:rPr lang="en-US" altLang="zh-CN" dirty="0"/>
              <a:t>bin</a:t>
            </a:r>
            <a:r>
              <a:rPr lang="zh-CN" altLang="en-US" dirty="0"/>
              <a:t>子目录。</a:t>
            </a:r>
          </a:p>
          <a:p>
            <a:pPr marL="0" indent="0">
              <a:buNone/>
            </a:pPr>
            <a:endParaRPr lang="zh-CN" altLang="en-US" dirty="0"/>
          </a:p>
          <a:p>
            <a:r>
              <a:rPr lang="zh-CN" altLang="en-US" dirty="0" smtClean="0"/>
              <a:t>演示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</a:t>
            </a:r>
            <a:r>
              <a:rPr lang="zh-CN" altLang="en-US" dirty="0"/>
              <a:t>设置</a:t>
            </a:r>
            <a:r>
              <a:rPr lang="en-US" altLang="zh-CN" dirty="0"/>
              <a:t>PATH</a:t>
            </a:r>
            <a:r>
              <a:rPr lang="zh-CN" altLang="en-US" dirty="0"/>
              <a:t>变量</a:t>
            </a:r>
            <a:r>
              <a:rPr lang="zh-CN" altLang="en-US" dirty="0" smtClean="0"/>
              <a:t>，在</a:t>
            </a:r>
            <a:r>
              <a:rPr lang="zh-CN" altLang="en-US" dirty="0"/>
              <a:t>命令行下</a:t>
            </a:r>
            <a:r>
              <a:rPr lang="zh-CN" altLang="en-US" dirty="0" smtClean="0"/>
              <a:t>如何</a:t>
            </a:r>
            <a:r>
              <a:rPr lang="zh-CN" altLang="en-US" dirty="0"/>
              <a:t>编译执行</a:t>
            </a:r>
            <a:r>
              <a:rPr lang="en-US" altLang="zh-CN" dirty="0"/>
              <a:t>Java</a:t>
            </a:r>
            <a:r>
              <a:rPr lang="zh-CN" altLang="en-US" dirty="0"/>
              <a:t>程序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3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Times New Roman" panose="02020603050405020304" pitchFamily="18" charset="0"/>
              </a:rPr>
              <a:t>学习</a:t>
            </a:r>
            <a:r>
              <a:rPr lang="zh-CN" altLang="en-US" dirty="0">
                <a:latin typeface="Times New Roman" panose="02020603050405020304" pitchFamily="18" charset="0"/>
              </a:rPr>
              <a:t>内容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hangingPunct="1">
              <a:lnSpc>
                <a:spcPct val="150000"/>
              </a:lnSpc>
              <a:defRPr/>
            </a:pPr>
            <a:r>
              <a:rPr lang="en-US" altLang="zh-CN" b="0" noProof="1" smtClean="0">
                <a:latin typeface="+mj-ea"/>
                <a:ea typeface="+mj-ea"/>
              </a:rPr>
              <a:t>Java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环境变量配置</a:t>
            </a:r>
            <a:endParaRPr lang="en-US" altLang="zh-CN" b="0" noProof="1" smtClean="0">
              <a:solidFill>
                <a:schemeClr val="bg2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zh-CN" altLang="en-US" b="0" noProof="1">
                <a:latin typeface="+mj-ea"/>
                <a:ea typeface="+mj-ea"/>
              </a:rPr>
              <a:t>命令行</a:t>
            </a:r>
            <a:r>
              <a:rPr lang="zh-CN" altLang="en-US" b="0" noProof="1" smtClean="0">
                <a:latin typeface="+mj-ea"/>
                <a:ea typeface="+mj-ea"/>
              </a:rPr>
              <a:t>下编译与运行</a:t>
            </a:r>
            <a:endParaRPr lang="en-US" altLang="zh-CN" b="0" noProof="1" smtClean="0">
              <a:latin typeface="+mj-ea"/>
              <a:ea typeface="+mj-ea"/>
            </a:endParaRPr>
          </a:p>
          <a:p>
            <a:pPr hangingPunct="1">
              <a:lnSpc>
                <a:spcPct val="150000"/>
              </a:lnSpc>
              <a:defRPr/>
            </a:pPr>
            <a:r>
              <a:rPr lang="en-US" altLang="en-US" b="0" noProof="1" smtClean="0">
                <a:latin typeface="+mj-ea"/>
                <a:ea typeface="+mj-ea"/>
              </a:rPr>
              <a:t>IDE</a:t>
            </a:r>
            <a:r>
              <a:rPr lang="zh-CN" altLang="en-US" b="0" noProof="1" smtClean="0">
                <a:latin typeface="+mj-ea"/>
                <a:ea typeface="+mj-ea"/>
              </a:rPr>
              <a:t>下载与安装</a:t>
            </a:r>
            <a:endParaRPr lang="en-US" altLang="en-US" b="0" noProof="1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085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简易版配置</a:t>
            </a:r>
            <a:r>
              <a:rPr lang="en-US" altLang="zh-CN" dirty="0"/>
              <a:t>(</a:t>
            </a:r>
            <a:r>
              <a:rPr lang="zh-CN" altLang="en-US" dirty="0"/>
              <a:t>只配置</a:t>
            </a:r>
            <a:r>
              <a:rPr lang="en-US" altLang="zh-CN" dirty="0"/>
              <a:t>PATH</a:t>
            </a:r>
            <a:r>
              <a:rPr lang="zh-CN" altLang="en-US" dirty="0"/>
              <a:t>变量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修改“系统变量”中的“</a:t>
            </a:r>
            <a:r>
              <a:rPr lang="en-US" altLang="zh-CN" dirty="0" smtClean="0"/>
              <a:t>PATH</a:t>
            </a:r>
            <a:r>
              <a:rPr lang="zh-CN" altLang="en-US" dirty="0"/>
              <a:t>”</a:t>
            </a:r>
            <a:r>
              <a:rPr lang="zh-CN" altLang="en-US" dirty="0" smtClean="0"/>
              <a:t>变量</a:t>
            </a:r>
            <a:r>
              <a:rPr lang="zh-CN" altLang="en-US" dirty="0"/>
              <a:t>，将</a:t>
            </a:r>
            <a:r>
              <a:rPr lang="en-US" altLang="zh-CN" dirty="0"/>
              <a:t>JDK</a:t>
            </a:r>
            <a:r>
              <a:rPr lang="zh-CN" altLang="en-US" dirty="0"/>
              <a:t>安装目录加入“</a:t>
            </a:r>
            <a:r>
              <a:rPr lang="en-US" altLang="zh-CN" dirty="0"/>
              <a:t>PATH”</a:t>
            </a:r>
            <a:r>
              <a:rPr lang="zh-CN" altLang="en-US" dirty="0" smtClean="0"/>
              <a:t>变量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比如</a:t>
            </a:r>
            <a:r>
              <a:rPr lang="en-US" altLang="zh-CN" dirty="0" smtClean="0"/>
              <a:t>,</a:t>
            </a:r>
            <a:r>
              <a:rPr lang="zh-CN" altLang="en-US" dirty="0" smtClean="0"/>
              <a:t>将“</a:t>
            </a:r>
            <a:r>
              <a:rPr lang="en-US" altLang="zh-CN" dirty="0" smtClean="0"/>
              <a:t>C</a:t>
            </a:r>
            <a:r>
              <a:rPr lang="en-US" altLang="zh-CN" dirty="0"/>
              <a:t>:\Program </a:t>
            </a:r>
            <a:r>
              <a:rPr lang="en-US" altLang="zh-CN" dirty="0" smtClean="0"/>
              <a:t>Files\Java\jdk-8.0.3\bin</a:t>
            </a:r>
            <a:r>
              <a:rPr lang="zh-CN" altLang="en-US" dirty="0" smtClean="0"/>
              <a:t>”加入</a:t>
            </a:r>
            <a:r>
              <a:rPr lang="en-US" altLang="zh-CN" dirty="0" smtClean="0"/>
              <a:t>PATH</a:t>
            </a:r>
            <a:r>
              <a:rPr lang="zh-CN" altLang="en-US" dirty="0" smtClean="0"/>
              <a:t>变量前方。注意：务必加到前方，以防系统中已安装的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环境干扰新安装的</a:t>
            </a:r>
            <a:r>
              <a:rPr lang="en-US" altLang="zh-CN" dirty="0" smtClean="0"/>
              <a:t>JDK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zh-CN" altLang="en-US" dirty="0"/>
              <a:t>不同的目录之间</a:t>
            </a:r>
            <a:r>
              <a:rPr lang="zh-CN" altLang="en-US" dirty="0" smtClean="0"/>
              <a:t>使用 </a:t>
            </a:r>
            <a:r>
              <a:rPr lang="en-US" altLang="zh-CN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; </a:t>
            </a:r>
            <a:r>
              <a:rPr lang="zh-CN" altLang="en-US" dirty="0" smtClean="0"/>
              <a:t>进行</a:t>
            </a:r>
            <a:r>
              <a:rPr lang="zh-CN" altLang="en-US" dirty="0"/>
              <a:t>分割</a:t>
            </a:r>
          </a:p>
          <a:p>
            <a:pPr lvl="1"/>
            <a:r>
              <a:rPr lang="zh-CN" altLang="en-US" dirty="0"/>
              <a:t>配置完毕后建议重</a:t>
            </a:r>
            <a:r>
              <a:rPr lang="zh-CN" altLang="en-US" dirty="0" smtClean="0"/>
              <a:t>启</a:t>
            </a:r>
            <a:endParaRPr lang="en-US" altLang="zh-CN" dirty="0" smtClean="0"/>
          </a:p>
          <a:p>
            <a:pPr lvl="1"/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63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2">
      <a:majorFont>
        <a:latin typeface="Arial"/>
        <a:ea typeface="思源黑体 Bold"/>
        <a:cs typeface=""/>
      </a:majorFont>
      <a:minorFont>
        <a:latin typeface="Consolas"/>
        <a:ea typeface="思源黑体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演示文稿2" id="{15F47AB6-3107-4C98-B982-BF526129AD70}" vid="{0E565B35-9CE6-4BDD-840E-F6320312A5F3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模板-20190809-Java程序设计</Template>
  <TotalTime>379</TotalTime>
  <Pages>0</Pages>
  <Words>926</Words>
  <Characters>0</Characters>
  <Application>Microsoft Office PowerPoint</Application>
  <DocSecurity>0</DocSecurity>
  <PresentationFormat>宽屏</PresentationFormat>
  <Lines>0</Lines>
  <Paragraphs>125</Paragraphs>
  <Slides>16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思源黑体 Bold</vt:lpstr>
      <vt:lpstr>思源黑体 Regular</vt:lpstr>
      <vt:lpstr>宋体</vt:lpstr>
      <vt:lpstr>Arial</vt:lpstr>
      <vt:lpstr>Consolas</vt:lpstr>
      <vt:lpstr>Times New Roman</vt:lpstr>
      <vt:lpstr>Wingdings</vt:lpstr>
      <vt:lpstr>Pixel</vt:lpstr>
      <vt:lpstr>Equation.KSEE3</vt:lpstr>
      <vt:lpstr>Java的安装与配置</vt:lpstr>
      <vt:lpstr>学习内容</vt:lpstr>
      <vt:lpstr>学习内容</vt:lpstr>
      <vt:lpstr>Java下载与安装</vt:lpstr>
      <vt:lpstr>下载JDK</vt:lpstr>
      <vt:lpstr>安装JDK</vt:lpstr>
      <vt:lpstr>JDK初步安装成功</vt:lpstr>
      <vt:lpstr>学习内容</vt:lpstr>
      <vt:lpstr>简易版配置(只配置PATH变量)</vt:lpstr>
      <vt:lpstr>复杂版配置（配置JAVA_HOME与PATH变量）</vt:lpstr>
      <vt:lpstr>学习内容</vt:lpstr>
      <vt:lpstr>命令行下验证是否安装成功</vt:lpstr>
      <vt:lpstr>第一个Java程序</vt:lpstr>
      <vt:lpstr>学习内容</vt:lpstr>
      <vt:lpstr>IDE下载与安装</vt:lpstr>
      <vt:lpstr>其他相关资料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Java安装与配置</dc:title>
  <dc:subject/>
  <dc:creator>rubin zheng</dc:creator>
  <cp:keywords/>
  <dc:description/>
  <cp:lastModifiedBy>rubin zheng</cp:lastModifiedBy>
  <cp:revision>21</cp:revision>
  <dcterms:created xsi:type="dcterms:W3CDTF">2019-08-09T02:53:41Z</dcterms:created>
  <dcterms:modified xsi:type="dcterms:W3CDTF">2019-08-09T10:45:53Z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2052-10.1.0.6206</vt:lpwstr>
  </property>
</Properties>
</file>