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2"/>
    <p:sldId id="266" r:id="rId3"/>
    <p:sldId id="267" r:id="rId4"/>
    <p:sldId id="268" r:id="rId5"/>
    <p:sldId id="269" r:id="rId6"/>
    <p:sldId id="270" r:id="rId7"/>
    <p:sldId id="257" r:id="rId8"/>
    <p:sldId id="271" r:id="rId9"/>
    <p:sldId id="258" r:id="rId10"/>
    <p:sldId id="260" r:id="rId11"/>
    <p:sldId id="265" r:id="rId12"/>
    <p:sldId id="272" r:id="rId13"/>
    <p:sldId id="264" r:id="rId14"/>
    <p:sldId id="274" r:id="rId15"/>
    <p:sldId id="275" r:id="rId16"/>
    <p:sldId id="277" r:id="rId17"/>
    <p:sldId id="279" r:id="rId18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34DFC1F6-DD1B-488F-B6B5-A25E1CDBCB5E}">
          <p14:sldIdLst>
            <p14:sldId id="278"/>
            <p14:sldId id="266"/>
            <p14:sldId id="267"/>
            <p14:sldId id="268"/>
            <p14:sldId id="269"/>
            <p14:sldId id="270"/>
            <p14:sldId id="257"/>
            <p14:sldId id="271"/>
            <p14:sldId id="258"/>
            <p14:sldId id="260"/>
            <p14:sldId id="265"/>
            <p14:sldId id="272"/>
            <p14:sldId id="264"/>
            <p14:sldId id="274"/>
            <p14:sldId id="275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orient="horz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303" y="66"/>
      </p:cViewPr>
      <p:guideLst>
        <p:guide pos="416"/>
        <p:guide orient="horz"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28625" y="2840568"/>
            <a:ext cx="485775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5181600"/>
            <a:ext cx="40005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191993" y="304801"/>
            <a:ext cx="1334492" cy="78274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88516" y="304801"/>
            <a:ext cx="3908227" cy="78274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516" y="304800"/>
            <a:ext cx="5337969" cy="1524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188516" y="2133601"/>
            <a:ext cx="2621359" cy="599863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905126" y="2133601"/>
            <a:ext cx="2621359" cy="599863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516" y="304800"/>
            <a:ext cx="5337969" cy="131400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764000"/>
            <a:ext cx="5337969" cy="6368400"/>
          </a:xfrm>
        </p:spPr>
        <p:txBody>
          <a:bodyPr/>
          <a:lstStyle>
            <a:lvl3pPr marL="1143000" indent="-228600">
              <a:buFont typeface="Wingdings" panose="05000000000000000000" pitchFamily="2" charset="2"/>
              <a:buChar char="n"/>
              <a:defRPr/>
            </a:lvl3pPr>
            <a:lvl5pPr marL="2057400" indent="-228600">
              <a:buFont typeface="Wingdings" panose="05000000000000000000" pitchFamily="2" charset="2"/>
              <a:buChar char="n"/>
              <a:defRPr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1446" y="5875867"/>
            <a:ext cx="485775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1446" y="3875618"/>
            <a:ext cx="485775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516" y="304800"/>
            <a:ext cx="5337969" cy="131400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88516" y="1764000"/>
            <a:ext cx="2621359" cy="6480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905126" y="1764000"/>
            <a:ext cx="2621359" cy="6480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7200" y="306000"/>
            <a:ext cx="5338800" cy="131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5750" y="2046817"/>
            <a:ext cx="252511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5750" y="2899833"/>
            <a:ext cx="252511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903141" y="2046817"/>
            <a:ext cx="2526109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03141" y="2899833"/>
            <a:ext cx="2526109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516" y="304800"/>
            <a:ext cx="5337969" cy="131400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50" y="364067"/>
            <a:ext cx="1880196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34406" y="364067"/>
            <a:ext cx="319484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85750" y="1913467"/>
            <a:ext cx="1880196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20180" y="6400800"/>
            <a:ext cx="34290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20180" y="817033"/>
            <a:ext cx="34290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80" y="7156451"/>
            <a:ext cx="34290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EF9060-940D-440F-AA49-AC100DEBFFB1}" type="datetimeFigureOut">
              <a:rPr lang="zh-CN" altLang="en-US" smtClean="0"/>
              <a:t>2020/2/25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D3BDF-07F0-456D-B395-89CDD69EDC8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88516" y="304800"/>
            <a:ext cx="5337969" cy="1314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188516" y="1763688"/>
            <a:ext cx="5337969" cy="636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8516" y="8326967"/>
            <a:ext cx="1430734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ea typeface="思源黑体 Regular" panose="020B0500000000000000" pitchFamily="34" charset="-122"/>
              </a:defRPr>
            </a:lvl1pPr>
          </a:lstStyle>
          <a:p>
            <a:fld id="{A3EF9060-940D-440F-AA49-AC100DEBFFB1}" type="datetimeFigureOut">
              <a:rPr lang="zh-CN" altLang="en-US" smtClean="0"/>
              <a:pPr/>
              <a:t>2020/2/25</a:t>
            </a:fld>
            <a:endParaRPr lang="zh-CN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52625" y="8326967"/>
            <a:ext cx="180975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ea typeface="思源黑体 Regular" panose="020B05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95751" y="8326967"/>
            <a:ext cx="1430734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ea typeface="思源黑体 Regular" panose="020B0500000000000000" pitchFamily="34" charset="-122"/>
              </a:defRPr>
            </a:lvl1pPr>
          </a:lstStyle>
          <a:p>
            <a:fld id="{1FFD3BDF-07F0-456D-B395-89CDD69EDC8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思源黑体 Regular" panose="020B0500000000000000" pitchFamily="34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思源黑体 Regular" panose="020B0500000000000000" pitchFamily="34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思源黑体 Regular" panose="020B0500000000000000" pitchFamily="34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思源黑体 Regular" panose="020B0500000000000000" pitchFamily="34" charset="-122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思源黑体 Regular" panose="020B0500000000000000" pitchFamily="34" charset="-122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思源黑体 Regular" panose="020B0500000000000000" pitchFamily="34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tags" Target="../tags/tag30.xml"/><Relationship Id="rId18" Type="http://schemas.openxmlformats.org/officeDocument/2006/relationships/tags" Target="../tags/tag35.xml"/><Relationship Id="rId3" Type="http://schemas.openxmlformats.org/officeDocument/2006/relationships/tags" Target="../tags/tag20.xml"/><Relationship Id="rId21" Type="http://schemas.openxmlformats.org/officeDocument/2006/relationships/tags" Target="../tags/tag38.xml"/><Relationship Id="rId7" Type="http://schemas.openxmlformats.org/officeDocument/2006/relationships/tags" Target="../tags/tag24.xml"/><Relationship Id="rId12" Type="http://schemas.openxmlformats.org/officeDocument/2006/relationships/tags" Target="../tags/tag29.xml"/><Relationship Id="rId17" Type="http://schemas.openxmlformats.org/officeDocument/2006/relationships/tags" Target="../tags/tag34.xml"/><Relationship Id="rId2" Type="http://schemas.openxmlformats.org/officeDocument/2006/relationships/tags" Target="../tags/tag19.xml"/><Relationship Id="rId16" Type="http://schemas.openxmlformats.org/officeDocument/2006/relationships/tags" Target="../tags/tag33.xml"/><Relationship Id="rId20" Type="http://schemas.openxmlformats.org/officeDocument/2006/relationships/tags" Target="../tags/tag37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tags" Target="../tags/tag28.xml"/><Relationship Id="rId24" Type="http://schemas.openxmlformats.org/officeDocument/2006/relationships/image" Target="../media/image4.png"/><Relationship Id="rId5" Type="http://schemas.openxmlformats.org/officeDocument/2006/relationships/tags" Target="../tags/tag22.xml"/><Relationship Id="rId15" Type="http://schemas.openxmlformats.org/officeDocument/2006/relationships/tags" Target="../tags/tag32.xml"/><Relationship Id="rId23" Type="http://schemas.openxmlformats.org/officeDocument/2006/relationships/slideLayout" Target="../slideLayouts/slideLayout7.xml"/><Relationship Id="rId10" Type="http://schemas.openxmlformats.org/officeDocument/2006/relationships/tags" Target="../tags/tag27.xml"/><Relationship Id="rId19" Type="http://schemas.openxmlformats.org/officeDocument/2006/relationships/tags" Target="../tags/tag36.xml"/><Relationship Id="rId4" Type="http://schemas.openxmlformats.org/officeDocument/2006/relationships/tags" Target="../tags/tag21.xml"/><Relationship Id="rId9" Type="http://schemas.openxmlformats.org/officeDocument/2006/relationships/tags" Target="../tags/tag26.xml"/><Relationship Id="rId14" Type="http://schemas.openxmlformats.org/officeDocument/2006/relationships/tags" Target="../tags/tag31.xml"/><Relationship Id="rId22" Type="http://schemas.openxmlformats.org/officeDocument/2006/relationships/tags" Target="../tags/tag3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18" Type="http://schemas.openxmlformats.org/officeDocument/2006/relationships/tags" Target="../tags/tag57.xml"/><Relationship Id="rId3" Type="http://schemas.openxmlformats.org/officeDocument/2006/relationships/tags" Target="../tags/tag42.xml"/><Relationship Id="rId21" Type="http://schemas.openxmlformats.org/officeDocument/2006/relationships/tags" Target="../tags/tag60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tags" Target="../tags/tag56.xml"/><Relationship Id="rId2" Type="http://schemas.openxmlformats.org/officeDocument/2006/relationships/tags" Target="../tags/tag41.xml"/><Relationship Id="rId16" Type="http://schemas.openxmlformats.org/officeDocument/2006/relationships/tags" Target="../tags/tag55.xml"/><Relationship Id="rId20" Type="http://schemas.openxmlformats.org/officeDocument/2006/relationships/tags" Target="../tags/tag59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24" Type="http://schemas.openxmlformats.org/officeDocument/2006/relationships/image" Target="../media/image4.png"/><Relationship Id="rId5" Type="http://schemas.openxmlformats.org/officeDocument/2006/relationships/tags" Target="../tags/tag44.xml"/><Relationship Id="rId15" Type="http://schemas.openxmlformats.org/officeDocument/2006/relationships/tags" Target="../tags/tag54.xml"/><Relationship Id="rId23" Type="http://schemas.openxmlformats.org/officeDocument/2006/relationships/slideLayout" Target="../slideLayouts/slideLayout7.xml"/><Relationship Id="rId10" Type="http://schemas.openxmlformats.org/officeDocument/2006/relationships/tags" Target="../tags/tag49.xml"/><Relationship Id="rId19" Type="http://schemas.openxmlformats.org/officeDocument/2006/relationships/tags" Target="../tags/tag58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tags" Target="../tags/tag53.xml"/><Relationship Id="rId22" Type="http://schemas.openxmlformats.org/officeDocument/2006/relationships/tags" Target="../tags/tag6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3" Type="http://schemas.openxmlformats.org/officeDocument/2006/relationships/tags" Target="../tags/tag64.xml"/><Relationship Id="rId21" Type="http://schemas.openxmlformats.org/officeDocument/2006/relationships/tags" Target="../tags/tag82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" Type="http://schemas.openxmlformats.org/officeDocument/2006/relationships/tags" Target="../tags/tag63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23" Type="http://schemas.openxmlformats.org/officeDocument/2006/relationships/image" Target="../media/image4.png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基础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虚拟机、跨平台与</a:t>
            </a:r>
            <a:r>
              <a:rPr lang="en-US" altLang="zh-CN" dirty="0"/>
              <a:t>Java</a:t>
            </a:r>
            <a:r>
              <a:rPr lang="zh-CN" altLang="en-US" dirty="0"/>
              <a:t>基本命令</a:t>
            </a:r>
          </a:p>
        </p:txBody>
      </p:sp>
    </p:spTree>
    <p:extLst>
      <p:ext uri="{BB962C8B-B14F-4D97-AF65-F5344CB8AC3E}">
        <p14:creationId xmlns:p14="http://schemas.microsoft.com/office/powerpoint/2010/main" val="171731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与</a:t>
            </a:r>
            <a:r>
              <a:rPr lang="en-US" altLang="zh-CN" dirty="0" err="1"/>
              <a:t>javac</a:t>
            </a:r>
            <a:r>
              <a:rPr lang="zh-CN" altLang="en-US" dirty="0"/>
              <a:t>解析：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828801"/>
            <a:ext cx="5337969" cy="5998633"/>
          </a:xfrm>
        </p:spPr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命令后面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跟着类名</a:t>
            </a:r>
            <a:endParaRPr lang="en-US" altLang="zh-CN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zh-CN" altLang="en-US" dirty="0"/>
              <a:t>功能：加载并运行类</a:t>
            </a:r>
            <a:endParaRPr lang="en-US" altLang="zh-CN" dirty="0"/>
          </a:p>
          <a:p>
            <a:pPr lvl="1"/>
            <a:r>
              <a:rPr lang="en-US" altLang="zh-CN" dirty="0"/>
              <a:t>java HelloWorld</a:t>
            </a:r>
            <a:r>
              <a:rPr lang="zh-CN" altLang="en-US" dirty="0"/>
              <a:t>即加载并运行</a:t>
            </a:r>
            <a:r>
              <a:rPr lang="en-US" altLang="zh-CN" dirty="0"/>
              <a:t>HelloWorld</a:t>
            </a:r>
            <a:r>
              <a:rPr lang="zh-CN" altLang="en-US" dirty="0"/>
              <a:t>这个类！</a:t>
            </a:r>
            <a:endParaRPr lang="en-US" altLang="zh-CN" dirty="0"/>
          </a:p>
          <a:p>
            <a:pPr lvl="1"/>
            <a:r>
              <a:rPr lang="zh-CN" altLang="en-US" dirty="0"/>
              <a:t>注意：</a:t>
            </a:r>
            <a:r>
              <a:rPr lang="en-US" altLang="zh-CN" dirty="0"/>
              <a:t>java</a:t>
            </a:r>
            <a:r>
              <a:rPr lang="zh-CN" altLang="en-US" dirty="0"/>
              <a:t>命令后跟的   </a:t>
            </a:r>
            <a:r>
              <a:rPr lang="zh-CN" altLang="en-US" dirty="0">
                <a:solidFill>
                  <a:srgbClr val="C00000"/>
                </a:solidFill>
              </a:rPr>
              <a:t>不是文件名</a:t>
            </a:r>
            <a:r>
              <a:rPr lang="zh-CN" altLang="en-US" dirty="0"/>
              <a:t>哦！以下命令对吗？</a:t>
            </a:r>
            <a:endParaRPr lang="en-US" altLang="zh-CN" dirty="0"/>
          </a:p>
          <a:p>
            <a:r>
              <a:rPr lang="zh-CN" altLang="en-US" dirty="0"/>
              <a:t>试一试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java </a:t>
            </a:r>
            <a:r>
              <a:rPr lang="en-US" altLang="zh-CN" dirty="0" err="1"/>
              <a:t>HelloWorld.class</a:t>
            </a:r>
            <a:endParaRPr lang="zh-CN" altLang="en-US" dirty="0"/>
          </a:p>
          <a:p>
            <a:r>
              <a:rPr lang="en-US" altLang="zh-CN" dirty="0"/>
              <a:t>java</a:t>
            </a:r>
            <a:r>
              <a:rPr lang="zh-CN" altLang="en-US" dirty="0"/>
              <a:t>命令要根据类名找到相应的</a:t>
            </a:r>
            <a:r>
              <a:rPr lang="en-US" altLang="zh-CN" dirty="0"/>
              <a:t>.class</a:t>
            </a:r>
            <a:r>
              <a:rPr lang="zh-CN" altLang="en-US" dirty="0"/>
              <a:t>文件，该文件中应包含相应的类。最后</a:t>
            </a:r>
            <a:r>
              <a:rPr lang="en-US" altLang="zh-CN" dirty="0"/>
              <a:t>.class</a:t>
            </a:r>
            <a:r>
              <a:rPr lang="zh-CN" altLang="en-US" dirty="0"/>
              <a:t>文件被载入内存。</a:t>
            </a:r>
            <a:endParaRPr lang="en-US" altLang="zh-C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>
                <a:solidFill>
                  <a:schemeClr val="tx1"/>
                </a:solidFill>
                <a:ea typeface="思源黑体 Regular" panose="020B0500000000000000" pitchFamily="34" charset="-122"/>
              </a:rPr>
              <a:t>Java</a:t>
            </a:r>
            <a:r>
              <a:rPr lang="zh-CN" altLang="en-US" sz="2800" dirty="0">
                <a:solidFill>
                  <a:schemeClr val="tx1"/>
                </a:solidFill>
                <a:ea typeface="思源黑体 Regular" panose="020B0500000000000000" pitchFamily="34" charset="-122"/>
              </a:rPr>
              <a:t>源程序文件的扩展名是</a:t>
            </a:r>
            <a:endParaRPr lang="zh-CN" altLang="en-US" sz="2600" dirty="0">
              <a:solidFill>
                <a:schemeClr val="tx1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143000" y="3714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.class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143000" y="4857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.java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5"/>
            </p:custDataLst>
          </p:nvPr>
        </p:nvSpPr>
        <p:spPr>
          <a:xfrm>
            <a:off x="1143000" y="6000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ea typeface="思源黑体 Regular" panose="020B0500000000000000" pitchFamily="34" charset="-122"/>
              </a:rPr>
              <a:t>cpp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1143000" y="7143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.</a:t>
            </a:r>
            <a:r>
              <a:rPr lang="en-US" altLang="zh-CN" sz="2600" dirty="0" err="1">
                <a:solidFill>
                  <a:srgbClr val="000000"/>
                </a:solidFill>
                <a:ea typeface="思源黑体 Regular" panose="020B0500000000000000" pitchFamily="34" charset="-122"/>
              </a:rPr>
              <a:t>avi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A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B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C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D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提交</a:t>
            </a:r>
          </a:p>
        </p:txBody>
      </p:sp>
      <p:grpSp>
        <p:nvGrpSpPr>
          <p:cNvPr id="19" name="组合 18"/>
          <p:cNvGrpSpPr/>
          <p:nvPr>
            <p:custDataLst>
              <p:tags r:id="rId12"/>
            </p:custDataLst>
          </p:nvPr>
        </p:nvGrpSpPr>
        <p:grpSpPr>
          <a:xfrm>
            <a:off x="0" y="0"/>
            <a:ext cx="5715000" cy="635000"/>
            <a:chOff x="0" y="0"/>
            <a:chExt cx="9000" cy="1000"/>
          </a:xfrm>
        </p:grpSpPr>
        <p:sp>
          <p:nvSpPr>
            <p:cNvPr id="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9000" cy="1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5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400" cy="1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16"/>
              </p:custDataLst>
            </p:nvPr>
          </p:nvSpPr>
          <p:spPr>
            <a:xfrm>
              <a:off x="400" y="0"/>
              <a:ext cx="2000" cy="1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dirty="0">
                  <a:solidFill>
                    <a:srgbClr val="000000"/>
                  </a:solidFill>
                  <a:ea typeface="思源黑体 Regular" panose="020B0500000000000000" pitchFamily="34" charset="-122"/>
                </a:rPr>
                <a:t>单选题</a:t>
              </a:r>
            </a:p>
          </p:txBody>
        </p:sp>
        <p:sp>
          <p:nvSpPr>
            <p:cNvPr id="18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2533" y="172"/>
              <a:ext cx="3600" cy="8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 descr="tmp57E3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Java HelloWorld</a:t>
            </a:r>
            <a:r>
              <a:rPr lang="zh-CN" altLang="en-US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命令将什么文件载入内存？</a:t>
            </a:r>
          </a:p>
        </p:txBody>
      </p:sp>
      <p:sp>
        <p:nvSpPr>
          <p:cNvPr id="4" name="矩形 3"/>
          <p:cNvSpPr/>
          <p:nvPr/>
        </p:nvSpPr>
        <p:spPr>
          <a:xfrm>
            <a:off x="1143000" y="3714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HelloWorld.java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3000" y="4857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HelloWorld.exe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3000" y="6000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ea typeface="思源黑体 Regular" panose="020B0500000000000000" pitchFamily="34" charset="-122"/>
              </a:rPr>
              <a:t>HelloWorld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3000" y="7143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 err="1">
                <a:solidFill>
                  <a:srgbClr val="000000"/>
                </a:solidFill>
                <a:ea typeface="思源黑体 Regular" panose="020B0500000000000000" pitchFamily="34" charset="-122"/>
              </a:rPr>
              <a:t>HelloWorld.class</a:t>
            </a:r>
            <a:endParaRPr lang="zh-CN" altLang="en-US" sz="2600" dirty="0">
              <a:solidFill>
                <a:srgbClr val="000000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A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B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C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D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2" name="矩形: 圆角 11"/>
          <p:cNvSpPr/>
          <p:nvPr>
            <p:custDataLst>
              <p:tags r:id="rId6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提交</a:t>
            </a:r>
          </a:p>
        </p:txBody>
      </p:sp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6096000" y="0"/>
            <a:ext cx="5120640" cy="9144000"/>
          </a:xfrm>
          <a:prstGeom prst="rect">
            <a:avLst/>
          </a:prstGeom>
          <a:solidFill>
            <a:srgbClr val="FFFFFF"/>
          </a:solidFill>
          <a:ln w="12700">
            <a:solidFill>
              <a:srgbClr val="9B9B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8"/>
            </p:custDataLst>
          </p:nvPr>
        </p:nvSpPr>
        <p:spPr>
          <a:xfrm>
            <a:off x="6184900" y="8612832"/>
            <a:ext cx="4942840" cy="461665"/>
          </a:xfrm>
          <a:prstGeom prst="rect">
            <a:avLst/>
          </a:prstGeom>
          <a:solidFill>
            <a:srgbClr val="FBFAEF"/>
          </a:solidFill>
          <a:ln w="12700"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</a14:hiddenLine>
            </a:ext>
          </a:extLst>
        </p:spPr>
        <p:txBody>
          <a:bodyPr vert="horz" rtlCol="0" anchor="ctr">
            <a:spAutoFit/>
          </a:bodyPr>
          <a:lstStyle/>
          <a:p>
            <a:r>
              <a:rPr lang="zh-CN" altLang="en-US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可为此题添加文本、图片、公式等解析，且需将内容全部放在本区域内。正常使用需</a:t>
            </a:r>
            <a:r>
              <a:rPr lang="en-US" altLang="zh-CN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3.0</a:t>
            </a:r>
            <a:r>
              <a:rPr lang="zh-CN" altLang="en-US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以上版本</a:t>
            </a:r>
          </a:p>
        </p:txBody>
      </p:sp>
      <p:sp>
        <p:nvSpPr>
          <p:cNvPr id="24" name="文本框 23"/>
          <p:cNvSpPr txBox="1"/>
          <p:nvPr>
            <p:custDataLst>
              <p:tags r:id="rId9"/>
            </p:custDataLst>
          </p:nvPr>
        </p:nvSpPr>
        <p:spPr>
          <a:xfrm>
            <a:off x="6350000" y="1270000"/>
            <a:ext cx="4612640" cy="190500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lvl="0"/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首先将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HelloWorld.class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载入内存，然后执行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HelloWorld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这个类中的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public static void main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方法</a:t>
            </a:r>
            <a:endParaRPr lang="zh-CN" altLang="en-US" sz="2000" dirty="0">
              <a:solidFill>
                <a:srgbClr val="000000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22" name="组合 21"/>
          <p:cNvGrpSpPr/>
          <p:nvPr>
            <p:custDataLst>
              <p:tags r:id="rId10"/>
            </p:custDataLst>
          </p:nvPr>
        </p:nvGrpSpPr>
        <p:grpSpPr>
          <a:xfrm>
            <a:off x="6108700" y="0"/>
            <a:ext cx="5095240" cy="647700"/>
            <a:chOff x="6108700" y="0"/>
            <a:chExt cx="5095240" cy="647700"/>
          </a:xfrm>
        </p:grpSpPr>
        <p:sp>
          <p:nvSpPr>
            <p:cNvPr id="15" name="RemarkBack"/>
            <p:cNvSpPr/>
            <p:nvPr>
              <p:custDataLst>
                <p:tags r:id="rId20"/>
              </p:custDataLst>
            </p:nvPr>
          </p:nvSpPr>
          <p:spPr>
            <a:xfrm>
              <a:off x="6108700" y="12700"/>
              <a:ext cx="509524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20" name="RemarkBlock"/>
            <p:cNvSpPr/>
            <p:nvPr>
              <p:custDataLst>
                <p:tags r:id="rId21"/>
              </p:custDataLst>
            </p:nvPr>
          </p:nvSpPr>
          <p:spPr>
            <a:xfrm>
              <a:off x="6108700" y="1270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21" name="RemarkTitleText"/>
            <p:cNvSpPr txBox="1"/>
            <p:nvPr>
              <p:custDataLst>
                <p:tags r:id="rId22"/>
              </p:custDataLst>
            </p:nvPr>
          </p:nvSpPr>
          <p:spPr>
            <a:xfrm>
              <a:off x="6350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dirty="0">
                  <a:solidFill>
                    <a:srgbClr val="00000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答案解析</a:t>
              </a:r>
            </a:p>
          </p:txBody>
        </p:sp>
      </p:grpSp>
      <p:sp>
        <p:nvSpPr>
          <p:cNvPr id="25" name="RemarkBack"/>
          <p:cNvSpPr/>
          <p:nvPr>
            <p:custDataLst>
              <p:tags r:id="rId11"/>
            </p:custDataLst>
          </p:nvPr>
        </p:nvSpPr>
        <p:spPr>
          <a:xfrm>
            <a:off x="6108700" y="12700"/>
            <a:ext cx="5095240" cy="635000"/>
          </a:xfrm>
          <a:prstGeom prst="rect">
            <a:avLst/>
          </a:prstGeom>
          <a:solidFill>
            <a:srgbClr val="F6F7F8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思源黑体 Regular" panose="020B0500000000000000" pitchFamily="34" charset="-122"/>
            </a:endParaRPr>
          </a:p>
        </p:txBody>
      </p:sp>
      <p:sp>
        <p:nvSpPr>
          <p:cNvPr id="26" name="RemarkBlock"/>
          <p:cNvSpPr/>
          <p:nvPr>
            <p:custDataLst>
              <p:tags r:id="rId12"/>
            </p:custDataLst>
          </p:nvPr>
        </p:nvSpPr>
        <p:spPr>
          <a:xfrm>
            <a:off x="6108700" y="12700"/>
            <a:ext cx="190500" cy="635000"/>
          </a:xfrm>
          <a:prstGeom prst="rect">
            <a:avLst/>
          </a:prstGeom>
          <a:solidFill>
            <a:srgbClr val="639EF4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思源黑体 Regular" panose="020B0500000000000000" pitchFamily="34" charset="-122"/>
            </a:endParaRPr>
          </a:p>
        </p:txBody>
      </p:sp>
      <p:sp>
        <p:nvSpPr>
          <p:cNvPr id="27" name="RemarkTitleText"/>
          <p:cNvSpPr txBox="1"/>
          <p:nvPr>
            <p:custDataLst>
              <p:tags r:id="rId13"/>
            </p:custDataLst>
          </p:nvPr>
        </p:nvSpPr>
        <p:spPr>
          <a:xfrm>
            <a:off x="6350000" y="0"/>
            <a:ext cx="1905000" cy="635000"/>
          </a:xfrm>
          <a:prstGeom prst="rect">
            <a:avLst/>
          </a:prstGeom>
          <a:noFill/>
        </p:spPr>
        <p:txBody>
          <a:bodyPr vert="horz" wrap="none" rtlCol="0" anchor="ctr" anchorCtr="0">
            <a:no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答案解析</a:t>
            </a:r>
            <a:endParaRPr lang="zh-CN" altLang="en-US" dirty="0">
              <a:solidFill>
                <a:srgbClr val="000000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5715000" cy="635000"/>
            <a:chOff x="0" y="0"/>
            <a:chExt cx="9000" cy="1000"/>
          </a:xfrm>
        </p:grpSpPr>
        <p:sp>
          <p:nvSpPr>
            <p:cNvPr id="17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9000" cy="1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3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400" cy="1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4" name="TypeText"/>
            <p:cNvSpPr/>
            <p:nvPr>
              <p:custDataLst>
                <p:tags r:id="rId18"/>
              </p:custDataLst>
            </p:nvPr>
          </p:nvSpPr>
          <p:spPr>
            <a:xfrm>
              <a:off x="400" y="0"/>
              <a:ext cx="2000" cy="1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2600" dirty="0">
                  <a:solidFill>
                    <a:srgbClr val="000000"/>
                  </a:solidFill>
                  <a:ea typeface="思源黑体 Regular" panose="020B0500000000000000" pitchFamily="34" charset="-122"/>
                </a:rPr>
                <a:t>单选题</a:t>
              </a:r>
            </a:p>
          </p:txBody>
        </p:sp>
        <p:sp>
          <p:nvSpPr>
            <p:cNvPr id="18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533" y="172"/>
              <a:ext cx="3600" cy="8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16" name="图片 15" descr="tmp57E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跨平台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835696"/>
            <a:ext cx="5337969" cy="5998633"/>
          </a:xfrm>
        </p:spPr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的口号：</a:t>
            </a:r>
            <a:endParaRPr lang="en-US" altLang="zh-CN" dirty="0"/>
          </a:p>
          <a:p>
            <a:pPr lvl="1"/>
            <a:r>
              <a:rPr lang="en-US" altLang="zh-CN" b="1" dirty="0"/>
              <a:t>Write once,</a:t>
            </a:r>
            <a:r>
              <a:rPr lang="zh-CN" altLang="en-US" b="1" dirty="0"/>
              <a:t> </a:t>
            </a:r>
            <a:r>
              <a:rPr lang="en-US" altLang="zh-CN" b="1" dirty="0"/>
              <a:t>run</a:t>
            </a:r>
            <a:r>
              <a:rPr lang="zh-CN" altLang="en-US" b="1" dirty="0"/>
              <a:t> </a:t>
            </a:r>
            <a:r>
              <a:rPr lang="en-US" altLang="zh-CN" b="1" dirty="0"/>
              <a:t>anywhere</a:t>
            </a:r>
            <a:r>
              <a:rPr lang="en-US" altLang="zh-CN" dirty="0"/>
              <a:t>!</a:t>
            </a:r>
            <a:r>
              <a:rPr lang="zh-CN" altLang="en-US" dirty="0"/>
              <a:t>什么意思？</a:t>
            </a:r>
            <a:endParaRPr lang="en-US" altLang="zh-CN" dirty="0"/>
          </a:p>
          <a:p>
            <a:r>
              <a:rPr lang="zh-CN" altLang="en-US" dirty="0"/>
              <a:t>使用</a:t>
            </a:r>
            <a:r>
              <a:rPr lang="en-US" altLang="zh-CN" dirty="0"/>
              <a:t>C</a:t>
            </a:r>
            <a:r>
              <a:rPr lang="zh-CN" altLang="en-US" dirty="0"/>
              <a:t>语言编写的</a:t>
            </a:r>
            <a:r>
              <a:rPr lang="en-US" altLang="zh-CN" dirty="0"/>
              <a:t>.c</a:t>
            </a:r>
            <a:r>
              <a:rPr lang="zh-CN" altLang="en-US" dirty="0"/>
              <a:t>文件，在</a:t>
            </a:r>
            <a:r>
              <a:rPr lang="en-US" altLang="zh-CN" dirty="0"/>
              <a:t>windows</a:t>
            </a:r>
            <a:r>
              <a:rPr lang="zh-CN" altLang="en-US" dirty="0"/>
              <a:t>系统上经过编译、链接成可执行文件，在</a:t>
            </a:r>
            <a:r>
              <a:rPr lang="en-US" altLang="zh-CN" dirty="0"/>
              <a:t>Linux</a:t>
            </a:r>
            <a:r>
              <a:rPr lang="zh-CN" altLang="en-US" dirty="0"/>
              <a:t>、</a:t>
            </a:r>
            <a:r>
              <a:rPr lang="en-US" altLang="zh-CN" dirty="0"/>
              <a:t>Mac OS</a:t>
            </a:r>
            <a:r>
              <a:rPr lang="zh-CN" altLang="en-US" dirty="0"/>
              <a:t>下是不可运行的！</a:t>
            </a:r>
            <a:endParaRPr lang="en-US" altLang="zh-CN" dirty="0"/>
          </a:p>
          <a:p>
            <a:r>
              <a:rPr lang="en-US" altLang="zh-CN" dirty="0"/>
              <a:t>Java</a:t>
            </a:r>
            <a:r>
              <a:rPr lang="zh-CN" altLang="en-US" dirty="0"/>
              <a:t>设计之初希望编译出来的</a:t>
            </a:r>
            <a:r>
              <a:rPr lang="en-US" altLang="zh-CN" dirty="0"/>
              <a:t>.class</a:t>
            </a:r>
            <a:r>
              <a:rPr lang="zh-CN" altLang="en-US" dirty="0"/>
              <a:t>文件在常用的操作系统上</a:t>
            </a:r>
            <a:r>
              <a:rPr lang="en-US" altLang="zh-CN" dirty="0"/>
              <a:t>(Windows, Linux, MacOS)</a:t>
            </a:r>
            <a:r>
              <a:rPr lang="zh-CN" altLang="en-US" dirty="0"/>
              <a:t>都可运行！</a:t>
            </a:r>
          </a:p>
          <a:p>
            <a:pPr lvl="1"/>
            <a:r>
              <a:rPr lang="zh-CN" altLang="en-US" sz="2800" b="1" dirty="0"/>
              <a:t>一次编译，到处运行</a:t>
            </a:r>
            <a:endParaRPr lang="en-US" altLang="zh-CN" b="1" dirty="0"/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虚拟机</a:t>
            </a:r>
            <a:r>
              <a:rPr lang="en-US" altLang="zh-CN" dirty="0"/>
              <a:t>(JVM)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怎么实现跨平台？</a:t>
            </a:r>
            <a:endParaRPr lang="en-US" altLang="zh-CN" dirty="0"/>
          </a:p>
          <a:p>
            <a:pPr lvl="1"/>
            <a:r>
              <a:rPr lang="zh-CN" altLang="en-US" dirty="0"/>
              <a:t>使用虚拟机！</a:t>
            </a:r>
            <a:endParaRPr lang="en-US" altLang="zh-CN" dirty="0"/>
          </a:p>
          <a:p>
            <a:pPr lvl="2"/>
            <a:r>
              <a:rPr lang="en-US" altLang="zh-CN" dirty="0"/>
              <a:t>Java Virtual Machine</a:t>
            </a:r>
          </a:p>
          <a:p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.class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文件</a:t>
            </a:r>
            <a:r>
              <a:rPr lang="zh-CN" altLang="en-US" dirty="0"/>
              <a:t>可以运行，但不是直接运行在操作系统上，而是</a:t>
            </a:r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运行在虚拟机上</a:t>
            </a:r>
            <a:r>
              <a:rPr lang="zh-CN" altLang="en-US" dirty="0"/>
              <a:t>！</a:t>
            </a:r>
            <a:endParaRPr lang="en-US" altLang="zh-CN" dirty="0"/>
          </a:p>
          <a:p>
            <a:r>
              <a:rPr lang="en-US" altLang="zh-CN" dirty="0"/>
              <a:t>JVM</a:t>
            </a:r>
            <a:r>
              <a:rPr lang="zh-CN" altLang="en-US" dirty="0"/>
              <a:t>又是什么？</a:t>
            </a:r>
            <a:endParaRPr lang="en-US" altLang="zh-CN" dirty="0"/>
          </a:p>
          <a:p>
            <a:pPr lvl="1"/>
            <a:r>
              <a:rPr lang="en-US" altLang="zh-CN" dirty="0"/>
              <a:t>jvm</a:t>
            </a:r>
            <a:r>
              <a:rPr lang="zh-CN" altLang="en-US" dirty="0"/>
              <a:t>是一个程序，可直接运行在各操作系统上，并且可载入</a:t>
            </a:r>
            <a:r>
              <a:rPr lang="en-US" altLang="zh-CN" dirty="0"/>
              <a:t>.class</a:t>
            </a:r>
            <a:r>
              <a:rPr lang="zh-CN" altLang="en-US" dirty="0"/>
              <a:t>字节码文件。</a:t>
            </a:r>
            <a:endParaRPr lang="en-US" altLang="zh-CN" dirty="0"/>
          </a:p>
          <a:p>
            <a:pPr lvl="1"/>
            <a:r>
              <a:rPr lang="zh-CN" altLang="en-US" dirty="0"/>
              <a:t>每个操作系统都有对应的虚拟机程序。如下图：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虚拟机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6228184"/>
            <a:ext cx="5337969" cy="1904050"/>
          </a:xfrm>
        </p:spPr>
        <p:txBody>
          <a:bodyPr/>
          <a:lstStyle/>
          <a:p>
            <a:r>
              <a:rPr lang="zh-CN" altLang="en-US" dirty="0"/>
              <a:t>在各平台的</a:t>
            </a:r>
            <a:r>
              <a:rPr lang="en-US" altLang="zh-CN" dirty="0"/>
              <a:t>JVM</a:t>
            </a:r>
            <a:r>
              <a:rPr lang="zh-CN" altLang="en-US" dirty="0"/>
              <a:t>上运行同样的</a:t>
            </a:r>
            <a:r>
              <a:rPr lang="en-US" altLang="zh-CN" dirty="0"/>
              <a:t>.class</a:t>
            </a:r>
            <a:r>
              <a:rPr lang="zh-CN" altLang="en-US" dirty="0"/>
              <a:t>文件，产生相同的结果。</a:t>
            </a:r>
            <a:endParaRPr lang="en-US" altLang="zh-CN" dirty="0"/>
          </a:p>
          <a:p>
            <a:r>
              <a:rPr lang="zh-CN" altLang="en-US" dirty="0"/>
              <a:t>因此，实现了跨平台运行！</a:t>
            </a:r>
            <a:endParaRPr lang="en-US" altLang="zh-CN" dirty="0"/>
          </a:p>
        </p:txBody>
      </p:sp>
      <p:pic>
        <p:nvPicPr>
          <p:cNvPr id="4" name="图片 3" descr="Java虚拟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" y="1691680"/>
            <a:ext cx="4872038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500" y="571500"/>
            <a:ext cx="4572000" cy="28575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下列说法正确的是（多选）</a:t>
            </a:r>
          </a:p>
        </p:txBody>
      </p:sp>
      <p:sp>
        <p:nvSpPr>
          <p:cNvPr id="6" name="矩形 5"/>
          <p:cNvSpPr/>
          <p:nvPr/>
        </p:nvSpPr>
        <p:spPr>
          <a:xfrm>
            <a:off x="1143000" y="3203848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字节码文件可以直接在操作系统上运行</a:t>
            </a:r>
          </a:p>
        </p:txBody>
      </p:sp>
      <p:sp>
        <p:nvSpPr>
          <p:cNvPr id="7" name="矩形 6"/>
          <p:cNvSpPr/>
          <p:nvPr/>
        </p:nvSpPr>
        <p:spPr>
          <a:xfrm>
            <a:off x="1143000" y="4427984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每个平台都有不同的</a:t>
            </a:r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JVM</a:t>
            </a:r>
            <a:endParaRPr lang="zh-CN" altLang="en-US" sz="2600" dirty="0">
              <a:solidFill>
                <a:srgbClr val="000000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43000" y="5724128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需将</a:t>
            </a:r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源程序文件在不同平台进行编译，才能实现跨平台运行</a:t>
            </a:r>
          </a:p>
        </p:txBody>
      </p:sp>
      <p:sp>
        <p:nvSpPr>
          <p:cNvPr id="9" name="矩形 8"/>
          <p:cNvSpPr/>
          <p:nvPr/>
        </p:nvSpPr>
        <p:spPr>
          <a:xfrm>
            <a:off x="1143000" y="7143750"/>
            <a:ext cx="4000500" cy="85725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JVM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是</a:t>
            </a:r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</a:rPr>
              <a:t>程序跨平台的的关键</a:t>
            </a: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539496" y="3358153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A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539496" y="4582289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B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5878433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C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539496" y="729805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D</a:t>
            </a:r>
            <a:endParaRPr lang="zh-CN" altLang="en-US" sz="1600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14" name="矩形: 圆角 13"/>
          <p:cNvSpPr/>
          <p:nvPr>
            <p:custDataLst>
              <p:tags r:id="rId6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ea typeface="思源黑体 Regular" panose="020B0500000000000000" pitchFamily="34" charset="-122"/>
              </a:rPr>
              <a:t>提交</a:t>
            </a:r>
          </a:p>
        </p:txBody>
      </p:sp>
      <p:sp>
        <p:nvSpPr>
          <p:cNvPr id="4" name="矩形 3"/>
          <p:cNvSpPr/>
          <p:nvPr>
            <p:custDataLst>
              <p:tags r:id="rId7"/>
            </p:custDataLst>
          </p:nvPr>
        </p:nvSpPr>
        <p:spPr>
          <a:xfrm>
            <a:off x="6096000" y="0"/>
            <a:ext cx="5120640" cy="9144000"/>
          </a:xfrm>
          <a:prstGeom prst="rect">
            <a:avLst/>
          </a:prstGeom>
          <a:solidFill>
            <a:srgbClr val="FFFFFF"/>
          </a:solidFill>
          <a:ln w="12700">
            <a:solidFill>
              <a:srgbClr val="9B9B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ea typeface="思源黑体 Regular" panose="020B0500000000000000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8"/>
            </p:custDataLst>
          </p:nvPr>
        </p:nvSpPr>
        <p:spPr>
          <a:xfrm>
            <a:off x="6184900" y="8612832"/>
            <a:ext cx="4942840" cy="461665"/>
          </a:xfrm>
          <a:prstGeom prst="rect">
            <a:avLst/>
          </a:prstGeom>
          <a:solidFill>
            <a:srgbClr val="FBFAEF"/>
          </a:solidFill>
          <a:ln w="12700"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</a14:hiddenLine>
            </a:ext>
          </a:extLst>
        </p:spPr>
        <p:txBody>
          <a:bodyPr vert="horz" rtlCol="0" anchor="ctr">
            <a:spAutoFit/>
          </a:bodyPr>
          <a:lstStyle/>
          <a:p>
            <a:r>
              <a:rPr lang="zh-CN" altLang="en-US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可为此题添加文本、图片、公式等解析，且需将内容全部放在本区域内。正常使用需</a:t>
            </a:r>
            <a:r>
              <a:rPr lang="en-US" altLang="zh-CN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3.0</a:t>
            </a:r>
            <a:r>
              <a:rPr lang="zh-CN" altLang="en-US" sz="1200" dirty="0">
                <a:solidFill>
                  <a:srgbClr val="F84F41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以上版本</a:t>
            </a:r>
          </a:p>
        </p:txBody>
      </p:sp>
      <p:sp>
        <p:nvSpPr>
          <p:cNvPr id="24" name="文本框 23"/>
          <p:cNvSpPr txBox="1"/>
          <p:nvPr>
            <p:custDataLst>
              <p:tags r:id="rId9"/>
            </p:custDataLst>
          </p:nvPr>
        </p:nvSpPr>
        <p:spPr>
          <a:xfrm>
            <a:off x="6350000" y="1270000"/>
            <a:ext cx="4612640" cy="190500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pPr lvl="0"/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A.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字节码文件必须在虚拟机上运行
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C. 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字节码文件不需要重新编译，可以直接在个平台的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jvm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上运行（只要</a:t>
            </a:r>
            <a:r>
              <a:rPr lang="en-US" altLang="zh-CN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jvm</a:t>
            </a:r>
            <a:r>
              <a:rPr lang="zh-CN" altLang="en-US" sz="200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的版本一样）</a:t>
            </a:r>
            <a:endParaRPr lang="zh-CN" altLang="en-US" sz="2000" dirty="0">
              <a:solidFill>
                <a:srgbClr val="000000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22" name="组合 21"/>
          <p:cNvGrpSpPr/>
          <p:nvPr>
            <p:custDataLst>
              <p:tags r:id="rId10"/>
            </p:custDataLst>
          </p:nvPr>
        </p:nvGrpSpPr>
        <p:grpSpPr>
          <a:xfrm>
            <a:off x="6108700" y="0"/>
            <a:ext cx="5095240" cy="647700"/>
            <a:chOff x="6108700" y="0"/>
            <a:chExt cx="5095240" cy="647700"/>
          </a:xfrm>
        </p:grpSpPr>
        <p:sp>
          <p:nvSpPr>
            <p:cNvPr id="17" name="RemarkBack"/>
            <p:cNvSpPr/>
            <p:nvPr>
              <p:custDataLst>
                <p:tags r:id="rId20"/>
              </p:custDataLst>
            </p:nvPr>
          </p:nvSpPr>
          <p:spPr>
            <a:xfrm>
              <a:off x="6108700" y="12700"/>
              <a:ext cx="509524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20" name="RemarkBlock"/>
            <p:cNvSpPr/>
            <p:nvPr>
              <p:custDataLst>
                <p:tags r:id="rId21"/>
              </p:custDataLst>
            </p:nvPr>
          </p:nvSpPr>
          <p:spPr>
            <a:xfrm>
              <a:off x="6108700" y="1270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21" name="RemarkTitleText"/>
            <p:cNvSpPr txBox="1"/>
            <p:nvPr>
              <p:custDataLst>
                <p:tags r:id="rId22"/>
              </p:custDataLst>
            </p:nvPr>
          </p:nvSpPr>
          <p:spPr>
            <a:xfrm>
              <a:off x="6350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dirty="0">
                  <a:solidFill>
                    <a:srgbClr val="00000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答案解析</a:t>
              </a:r>
            </a:p>
          </p:txBody>
        </p:sp>
      </p:grpSp>
      <p:sp>
        <p:nvSpPr>
          <p:cNvPr id="25" name="RemarkBack"/>
          <p:cNvSpPr/>
          <p:nvPr>
            <p:custDataLst>
              <p:tags r:id="rId11"/>
            </p:custDataLst>
          </p:nvPr>
        </p:nvSpPr>
        <p:spPr>
          <a:xfrm>
            <a:off x="6108700" y="12700"/>
            <a:ext cx="5095240" cy="635000"/>
          </a:xfrm>
          <a:prstGeom prst="rect">
            <a:avLst/>
          </a:prstGeom>
          <a:solidFill>
            <a:srgbClr val="F6F7F8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思源黑体 Regular" panose="020B0500000000000000" pitchFamily="34" charset="-122"/>
            </a:endParaRPr>
          </a:p>
        </p:txBody>
      </p:sp>
      <p:sp>
        <p:nvSpPr>
          <p:cNvPr id="26" name="RemarkBlock"/>
          <p:cNvSpPr/>
          <p:nvPr>
            <p:custDataLst>
              <p:tags r:id="rId12"/>
            </p:custDataLst>
          </p:nvPr>
        </p:nvSpPr>
        <p:spPr>
          <a:xfrm>
            <a:off x="6108700" y="12700"/>
            <a:ext cx="190500" cy="635000"/>
          </a:xfrm>
          <a:prstGeom prst="rect">
            <a:avLst/>
          </a:prstGeom>
          <a:solidFill>
            <a:srgbClr val="639EF4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思源黑体 Regular" panose="020B0500000000000000" pitchFamily="34" charset="-122"/>
            </a:endParaRPr>
          </a:p>
        </p:txBody>
      </p:sp>
      <p:sp>
        <p:nvSpPr>
          <p:cNvPr id="27" name="RemarkTitleText"/>
          <p:cNvSpPr txBox="1"/>
          <p:nvPr>
            <p:custDataLst>
              <p:tags r:id="rId13"/>
            </p:custDataLst>
          </p:nvPr>
        </p:nvSpPr>
        <p:spPr>
          <a:xfrm>
            <a:off x="6350000" y="0"/>
            <a:ext cx="1905000" cy="635000"/>
          </a:xfrm>
          <a:prstGeom prst="rect">
            <a:avLst/>
          </a:prstGeom>
          <a:noFill/>
        </p:spPr>
        <p:txBody>
          <a:bodyPr vert="horz" wrap="none" rtlCol="0" anchor="ctr" anchorCtr="0">
            <a:noAutofit/>
          </a:bodyPr>
          <a:lstStyle/>
          <a:p>
            <a:r>
              <a:rPr lang="zh-CN" altLang="en-US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答案解析</a:t>
            </a:r>
            <a:endParaRPr lang="zh-CN" altLang="en-US" dirty="0">
              <a:solidFill>
                <a:srgbClr val="000000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5715000" cy="635000"/>
            <a:chOff x="0" y="0"/>
            <a:chExt cx="9000" cy="1000"/>
          </a:xfrm>
        </p:grpSpPr>
        <p:sp>
          <p:nvSpPr>
            <p:cNvPr id="3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9000" cy="1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5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400" cy="1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18"/>
              </p:custDataLst>
            </p:nvPr>
          </p:nvSpPr>
          <p:spPr>
            <a:xfrm>
              <a:off x="400" y="0"/>
              <a:ext cx="2000" cy="1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2600" b="1" dirty="0">
                  <a:solidFill>
                    <a:srgbClr val="000000"/>
                  </a:solidFill>
                  <a:ea typeface="思源黑体 Regular" panose="020B0500000000000000" pitchFamily="34" charset="-122"/>
                </a:rPr>
                <a:t>多选题</a:t>
              </a:r>
            </a:p>
          </p:txBody>
        </p:sp>
        <p:sp>
          <p:nvSpPr>
            <p:cNvPr id="18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578" y="172"/>
              <a:ext cx="3600" cy="8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3</a:t>
              </a:r>
              <a:r>
                <a:rPr lang="zh-CN" altLang="en-US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cs typeface="微软雅黑" panose="020B050302020402020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 descr="tmp57E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71500" y="726440"/>
            <a:ext cx="4572000" cy="1901344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选择本章不太理解的概念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143000" y="241176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语言的应用领域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143000" y="3317776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.java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与</a:t>
            </a:r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.class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文件的区别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143000" y="4223792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 err="1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javac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命令后面跟着是文件名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143000" y="515491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命令后面跟着是类名而不是文件名</a:t>
            </a: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2497485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3403501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539496" y="4309517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5240635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2948940" y="8286750"/>
            <a:ext cx="1645920" cy="438912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1143000" y="623503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程序可以跨平台的原理</a:t>
            </a:r>
          </a:p>
        </p:txBody>
      </p:sp>
      <p:sp>
        <p:nvSpPr>
          <p:cNvPr id="19" name="矩形 18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539496" y="6320755"/>
            <a:ext cx="548640" cy="54864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14"/>
            </p:custDataLst>
          </p:nvPr>
        </p:nvSpPr>
        <p:spPr>
          <a:xfrm>
            <a:off x="1143000" y="716471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程序中的</a:t>
            </a:r>
            <a:r>
              <a:rPr lang="en-US" altLang="zh-CN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main</a:t>
            </a:r>
            <a:r>
              <a:rPr lang="zh-CN" altLang="en-US" sz="2600" dirty="0">
                <a:solidFill>
                  <a:srgbClr val="000000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方法</a:t>
            </a:r>
          </a:p>
        </p:txBody>
      </p:sp>
      <p:sp>
        <p:nvSpPr>
          <p:cNvPr id="23" name="矩形 22"/>
          <p:cNvSpPr>
            <a:spLocks noChangeAspect="1"/>
          </p:cNvSpPr>
          <p:nvPr>
            <p:custDataLst>
              <p:tags r:id="rId15"/>
            </p:custDataLst>
          </p:nvPr>
        </p:nvSpPr>
        <p:spPr>
          <a:xfrm>
            <a:off x="539496" y="7250435"/>
            <a:ext cx="548640" cy="548640"/>
          </a:xfrm>
          <a:prstGeom prst="rect">
            <a:avLst/>
          </a:prstGeom>
          <a:solidFill>
            <a:srgbClr val="808080"/>
          </a:solidFill>
          <a:ln w="127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思源黑体 Regular" panose="020B0500000000000000" pitchFamily="34" charset="-122"/>
                <a:ea typeface="思源黑体 Regular" panose="020B0500000000000000" pitchFamily="34" charset="-122"/>
                <a:sym typeface="Microsoft Yahei" panose="020B0503020204020204" pitchFamily="34" charset="-122"/>
              </a:rPr>
              <a:t>F</a:t>
            </a:r>
            <a:endParaRPr lang="zh-CN" altLang="en-US" sz="1600" dirty="0">
              <a:solidFill>
                <a:srgbClr val="FFFFFF"/>
              </a:solidFill>
              <a:latin typeface="思源黑体 Regular" panose="020B0500000000000000" pitchFamily="34" charset="-122"/>
              <a:ea typeface="思源黑体 Regular" panose="020B0500000000000000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3" name="TitleBackground"/>
            <p:cNvSpPr/>
            <p:nvPr>
              <p:custDataLst>
                <p:tags r:id="rId1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4" name="ColorBlock"/>
            <p:cNvSpPr/>
            <p:nvPr>
              <p:custDataLst>
                <p:tags r:id="rId19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思源黑体 Regular" panose="020B0500000000000000" pitchFamily="34" charset="-122"/>
              </a:endParaRPr>
            </a:p>
          </p:txBody>
        </p:sp>
        <p:sp>
          <p:nvSpPr>
            <p:cNvPr id="15" name="TypeText"/>
            <p:cNvSpPr txBox="1"/>
            <p:nvPr>
              <p:custDataLst>
                <p:tags r:id="rId20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dirty="0">
                  <a:solidFill>
                    <a:srgbClr val="00000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投票</a:t>
              </a:r>
            </a:p>
          </p:txBody>
        </p:sp>
        <p:sp>
          <p:nvSpPr>
            <p:cNvPr id="16" name="TipText"/>
            <p:cNvSpPr txBox="1"/>
            <p:nvPr>
              <p:custDataLst>
                <p:tags r:id="rId21"/>
              </p:custDataLst>
            </p:nvPr>
          </p:nvSpPr>
          <p:spPr>
            <a:xfrm>
              <a:off x="11718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最多可选</a:t>
              </a:r>
              <a:r>
                <a:rPr lang="en-US" altLang="zh-CN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6</a:t>
              </a:r>
              <a:r>
                <a:rPr lang="zh-CN" altLang="en-US" sz="2000" dirty="0">
                  <a:solidFill>
                    <a:srgbClr val="808080"/>
                  </a:solidFill>
                  <a:latin typeface="思源黑体 Regular" panose="020B0500000000000000" pitchFamily="34" charset="-122"/>
                  <a:ea typeface="思源黑体 Regular" panose="020B0500000000000000" pitchFamily="34" charset="-122"/>
                  <a:sym typeface="Microsoft Yahei" panose="020B0503020204020204" pitchFamily="34" charset="-122"/>
                </a:rPr>
                <a:t>项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7916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有什么用？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学过了</a:t>
            </a:r>
            <a:r>
              <a:rPr lang="en-US" altLang="zh-CN" dirty="0"/>
              <a:t>C</a:t>
            </a:r>
            <a:r>
              <a:rPr lang="zh-CN" altLang="en-US" dirty="0"/>
              <a:t>语言，学过了</a:t>
            </a:r>
            <a:r>
              <a:rPr lang="en-US" altLang="zh-CN" dirty="0"/>
              <a:t>C++</a:t>
            </a:r>
          </a:p>
          <a:p>
            <a:pPr lvl="1"/>
            <a:r>
              <a:rPr lang="zh-CN" altLang="en-US" dirty="0"/>
              <a:t>为什么还需要学</a:t>
            </a:r>
            <a:r>
              <a:rPr lang="en-US" altLang="zh-CN" dirty="0"/>
              <a:t>Java?</a:t>
            </a:r>
          </a:p>
          <a:p>
            <a:r>
              <a:rPr lang="en-US" altLang="zh-CN" dirty="0"/>
              <a:t>Java</a:t>
            </a:r>
            <a:r>
              <a:rPr lang="zh-CN" altLang="en-US" dirty="0"/>
              <a:t>用途非常广泛！</a:t>
            </a:r>
            <a:endParaRPr lang="en-US" altLang="zh-CN" dirty="0"/>
          </a:p>
          <a:p>
            <a:pPr lvl="1"/>
            <a:r>
              <a:rPr lang="zh-CN" altLang="en-US" dirty="0"/>
              <a:t>培养面向对象思维</a:t>
            </a:r>
            <a:endParaRPr lang="en-US" altLang="zh-CN" dirty="0"/>
          </a:p>
          <a:p>
            <a:pPr lvl="1"/>
            <a:r>
              <a:rPr lang="zh-CN" altLang="en-US" dirty="0"/>
              <a:t>服务器后端</a:t>
            </a:r>
            <a:endParaRPr lang="en-US" altLang="zh-CN" dirty="0"/>
          </a:p>
          <a:p>
            <a:pPr lvl="1"/>
            <a:r>
              <a:rPr lang="en-US" altLang="zh-CN" dirty="0"/>
              <a:t>Java Web</a:t>
            </a:r>
          </a:p>
          <a:p>
            <a:pPr lvl="1"/>
            <a:r>
              <a:rPr lang="zh-CN" altLang="en-US" dirty="0"/>
              <a:t>安卓手机中的各种应用</a:t>
            </a:r>
            <a:endParaRPr lang="en-US" altLang="zh-CN" dirty="0"/>
          </a:p>
          <a:p>
            <a:pPr lvl="1"/>
            <a:r>
              <a:rPr lang="zh-CN" altLang="en-US" dirty="0"/>
              <a:t>还有</a:t>
            </a:r>
            <a:r>
              <a:rPr lang="en-US" altLang="zh-CN" dirty="0"/>
              <a:t>《</a:t>
            </a:r>
            <a:r>
              <a:rPr lang="zh-CN" altLang="en-US" dirty="0"/>
              <a:t>我的世界</a:t>
            </a:r>
            <a:r>
              <a:rPr lang="en-US" altLang="zh-CN" dirty="0"/>
              <a:t>》</a:t>
            </a:r>
            <a:r>
              <a:rPr lang="zh-CN" altLang="en-US" dirty="0"/>
              <a:t>等</a:t>
            </a:r>
            <a:endParaRPr lang="en-US" altLang="zh-CN" dirty="0"/>
          </a:p>
          <a:p>
            <a:pPr lvl="1"/>
            <a:endParaRPr lang="en-US" altLang="zh-CN" dirty="0"/>
          </a:p>
          <a:p>
            <a:pPr lvl="1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08" y="6156176"/>
            <a:ext cx="3162300" cy="2038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为什么要学</a:t>
            </a:r>
            <a:r>
              <a:rPr lang="en-US" altLang="zh-CN" dirty="0"/>
              <a:t>Java</a:t>
            </a:r>
            <a:r>
              <a:rPr lang="zh-CN" altLang="en-US" dirty="0"/>
              <a:t>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是一门工程类语言</a:t>
            </a:r>
            <a:endParaRPr lang="en-US" altLang="zh-CN" dirty="0"/>
          </a:p>
          <a:p>
            <a:pPr lvl="1"/>
            <a:r>
              <a:rPr lang="zh-CN" altLang="en-US" dirty="0"/>
              <a:t>不同于</a:t>
            </a:r>
            <a:r>
              <a:rPr lang="en-US" altLang="zh-CN" dirty="0"/>
              <a:t>Python</a:t>
            </a:r>
            <a:r>
              <a:rPr lang="zh-CN" altLang="en-US" dirty="0"/>
              <a:t>等语言。</a:t>
            </a:r>
            <a:r>
              <a:rPr lang="en-US" altLang="zh-CN" dirty="0"/>
              <a:t>Java</a:t>
            </a:r>
            <a:r>
              <a:rPr lang="zh-CN" altLang="en-US" dirty="0"/>
              <a:t>就是用来</a:t>
            </a:r>
            <a:r>
              <a:rPr lang="zh-CN" altLang="en-US" b="1" dirty="0"/>
              <a:t>做项目</a:t>
            </a:r>
            <a:r>
              <a:rPr lang="zh-CN" altLang="en-US" dirty="0"/>
              <a:t>的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特点</a:t>
            </a:r>
            <a:endParaRPr lang="en-US" altLang="zh-CN" dirty="0"/>
          </a:p>
          <a:p>
            <a:pPr lvl="1"/>
            <a:r>
              <a:rPr lang="zh-CN" altLang="en-US" dirty="0"/>
              <a:t>简单</a:t>
            </a:r>
            <a:r>
              <a:rPr lang="en-US" altLang="zh-CN" dirty="0"/>
              <a:t>(</a:t>
            </a:r>
            <a:r>
              <a:rPr lang="zh-CN" altLang="en-US" dirty="0"/>
              <a:t>无指针概念，程序员无需管理内存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/>
              <a:t>面向对象</a:t>
            </a:r>
            <a:endParaRPr lang="en-US" altLang="zh-CN" dirty="0"/>
          </a:p>
          <a:p>
            <a:pPr lvl="1"/>
            <a:r>
              <a:rPr lang="zh-CN" altLang="en-US" dirty="0"/>
              <a:t>跨平台</a:t>
            </a:r>
            <a:endParaRPr lang="en-US" altLang="zh-CN" dirty="0"/>
          </a:p>
          <a:p>
            <a:pPr lvl="1"/>
            <a:r>
              <a:rPr lang="en-US" altLang="zh-CN" dirty="0"/>
              <a:t>Java</a:t>
            </a:r>
            <a:r>
              <a:rPr lang="zh-CN" altLang="en-US" dirty="0"/>
              <a:t>生态丰富</a:t>
            </a:r>
            <a:endParaRPr lang="en-US" altLang="zh-CN" dirty="0"/>
          </a:p>
          <a:p>
            <a:pPr lvl="2"/>
            <a:r>
              <a:rPr lang="zh-CN" altLang="en-US" dirty="0"/>
              <a:t>第三方类库众多，意味着有很多现成可用代码，无需自己从头编写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我们的目标？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好好看书？好好学习？</a:t>
            </a: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期末考试及格</a:t>
            </a:r>
            <a:r>
              <a:rPr lang="en-US" altLang="zh-CN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同学，有追求点。期末考试至少</a:t>
            </a:r>
            <a:r>
              <a:rPr lang="en-US" altLang="zh-CN" dirty="0"/>
              <a:t>80</a:t>
            </a:r>
            <a:r>
              <a:rPr lang="zh-CN" altLang="en-US" dirty="0"/>
              <a:t>分以上？</a:t>
            </a: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把</a:t>
            </a:r>
            <a:r>
              <a:rPr lang="en-US" altLang="zh-CN" dirty="0"/>
              <a:t>Java</a:t>
            </a:r>
            <a:r>
              <a:rPr lang="zh-CN" altLang="en-US" dirty="0"/>
              <a:t>的语法知识点倒背如流</a:t>
            </a:r>
            <a:endParaRPr lang="en-US" altLang="zh-CN" dirty="0"/>
          </a:p>
          <a:p>
            <a:r>
              <a:rPr lang="zh-CN" altLang="en-US" sz="4000" dirty="0"/>
              <a:t>以上皆错！</a:t>
            </a:r>
            <a:endParaRPr lang="en-US" altLang="zh-CN" sz="4000" dirty="0"/>
          </a:p>
          <a:p>
            <a:r>
              <a:rPr lang="zh-CN" altLang="en-US" sz="3600" dirty="0"/>
              <a:t>目标是</a:t>
            </a:r>
            <a:r>
              <a:rPr lang="zh-CN" altLang="en-US" sz="3600" b="1" dirty="0">
                <a:solidFill>
                  <a:srgbClr val="FF0000"/>
                </a:solidFill>
              </a:rPr>
              <a:t>用</a:t>
            </a:r>
            <a:r>
              <a:rPr lang="en-US" altLang="zh-CN" sz="3600" dirty="0"/>
              <a:t>Java</a:t>
            </a:r>
            <a:r>
              <a:rPr lang="zh-CN" altLang="en-US" sz="3600" dirty="0"/>
              <a:t>，而不是学</a:t>
            </a:r>
            <a:r>
              <a:rPr lang="en-US" altLang="zh-CN" sz="3600" dirty="0"/>
              <a:t>Java</a:t>
            </a:r>
            <a:r>
              <a:rPr lang="zh-CN" altLang="en-US" sz="3600" dirty="0"/>
              <a:t>。培养使用</a:t>
            </a:r>
            <a:r>
              <a:rPr lang="en-US" altLang="zh-CN" sz="3600" dirty="0"/>
              <a:t>Java</a:t>
            </a:r>
            <a:r>
              <a:rPr lang="zh-CN" altLang="en-US" sz="3600" dirty="0"/>
              <a:t>解决工程问题的能力</a:t>
            </a:r>
            <a:endParaRPr lang="en-US" altLang="zh-CN" sz="3600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掌握</a:t>
            </a:r>
            <a:r>
              <a:rPr lang="en-US" altLang="zh-CN" dirty="0"/>
              <a:t>Java</a:t>
            </a:r>
            <a:r>
              <a:rPr lang="zh-CN" altLang="en-US" dirty="0"/>
              <a:t>的</a:t>
            </a:r>
            <a:r>
              <a:rPr lang="en-US" altLang="zh-CN" dirty="0"/>
              <a:t>3</a:t>
            </a:r>
            <a:r>
              <a:rPr lang="zh-CN" altLang="en-US" dirty="0"/>
              <a:t>个层次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Java</a:t>
            </a:r>
            <a:r>
              <a:rPr lang="zh-CN" altLang="en-US" dirty="0"/>
              <a:t>语法与常用类库</a:t>
            </a: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面向对象设计能力</a:t>
            </a: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/>
              <a:t>应用</a:t>
            </a:r>
            <a:endParaRPr lang="en-US" altLang="zh-CN" dirty="0"/>
          </a:p>
          <a:p>
            <a:pPr lvl="1"/>
            <a:r>
              <a:rPr lang="zh-CN" altLang="en-US" dirty="0"/>
              <a:t>服务器后端、</a:t>
            </a:r>
            <a:r>
              <a:rPr lang="en-US" altLang="zh-CN" dirty="0"/>
              <a:t>Java Web </a:t>
            </a:r>
            <a:r>
              <a:rPr lang="zh-CN" altLang="en-US" dirty="0"/>
              <a:t>、安卓等等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dirty="0"/>
              <a:t>怎么评估自己的</a:t>
            </a:r>
            <a:r>
              <a:rPr lang="en-US" altLang="zh-CN" dirty="0"/>
              <a:t>Java</a:t>
            </a:r>
            <a:r>
              <a:rPr lang="zh-CN" altLang="en-US" dirty="0"/>
              <a:t>水平？</a:t>
            </a:r>
            <a:endParaRPr lang="en-US" altLang="zh-CN" dirty="0"/>
          </a:p>
          <a:p>
            <a:pPr lvl="1"/>
            <a:r>
              <a:rPr lang="zh-CN" altLang="en-US" dirty="0"/>
              <a:t>用考试分数？这还不够</a:t>
            </a:r>
            <a:r>
              <a:rPr lang="en-US" altLang="zh-CN" dirty="0"/>
              <a:t>…</a:t>
            </a:r>
          </a:p>
          <a:p>
            <a:pPr lvl="1"/>
            <a:r>
              <a:rPr lang="zh-CN" altLang="en-US" dirty="0"/>
              <a:t>请参考</a:t>
            </a:r>
            <a:r>
              <a:rPr lang="en-US" altLang="zh-CN" dirty="0"/>
              <a:t>3</a:t>
            </a:r>
            <a:r>
              <a:rPr lang="zh-CN" altLang="en-US" dirty="0"/>
              <a:t>个层次评估自己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怎么学好</a:t>
            </a:r>
            <a:r>
              <a:rPr lang="en-US" altLang="zh-CN" dirty="0"/>
              <a:t>Java</a:t>
            </a:r>
            <a:r>
              <a:rPr lang="zh-CN" altLang="en-US" dirty="0"/>
              <a:t>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907704"/>
            <a:ext cx="5337969" cy="5998633"/>
          </a:xfrm>
        </p:spPr>
        <p:txBody>
          <a:bodyPr/>
          <a:lstStyle/>
          <a:p>
            <a:r>
              <a:rPr lang="en-US" altLang="zh-CN" dirty="0"/>
              <a:t>Java</a:t>
            </a:r>
            <a:r>
              <a:rPr lang="zh-CN" altLang="en-US" dirty="0"/>
              <a:t>这么牛</a:t>
            </a:r>
            <a:endParaRPr lang="en-US" altLang="zh-CN" dirty="0"/>
          </a:p>
          <a:p>
            <a:pPr lvl="1"/>
            <a:r>
              <a:rPr lang="zh-CN" altLang="en-US" dirty="0"/>
              <a:t>怎么才能学好呢？</a:t>
            </a:r>
            <a:endParaRPr lang="en-US" altLang="zh-CN" dirty="0"/>
          </a:p>
          <a:p>
            <a:pPr lvl="1"/>
            <a:r>
              <a:rPr lang="zh-CN" altLang="en-US" dirty="0"/>
              <a:t>哦，不！应该怎样才能</a:t>
            </a:r>
            <a:r>
              <a:rPr lang="zh-CN" altLang="en-US" b="1" dirty="0">
                <a:solidFill>
                  <a:srgbClr val="FF0000"/>
                </a:solidFill>
              </a:rPr>
              <a:t>用好</a:t>
            </a:r>
            <a:r>
              <a:rPr lang="zh-CN" altLang="en-US" dirty="0"/>
              <a:t>？</a:t>
            </a:r>
            <a:endParaRPr lang="en-US" altLang="zh-CN" dirty="0"/>
          </a:p>
          <a:p>
            <a:pPr lvl="1"/>
            <a:endParaRPr lang="en-US" altLang="zh-CN" dirty="0"/>
          </a:p>
          <a:p>
            <a:r>
              <a:rPr lang="zh-CN" altLang="en-US" b="1" dirty="0"/>
              <a:t>编程！编程！编程！</a:t>
            </a:r>
            <a:endParaRPr lang="en-US" altLang="zh-CN" b="1" dirty="0"/>
          </a:p>
          <a:p>
            <a:pPr lvl="1"/>
            <a:r>
              <a:rPr lang="zh-CN" altLang="en-US" dirty="0"/>
              <a:t>重要的事要说三遍</a:t>
            </a:r>
            <a:endParaRPr lang="en-US" altLang="zh-CN" dirty="0"/>
          </a:p>
          <a:p>
            <a:pPr lvl="1"/>
            <a:r>
              <a:rPr lang="zh-CN" altLang="en-US" dirty="0"/>
              <a:t>然而这只是基础</a:t>
            </a:r>
            <a:endParaRPr lang="en-US" altLang="zh-CN" dirty="0"/>
          </a:p>
          <a:p>
            <a:pPr lvl="1"/>
            <a:r>
              <a:rPr lang="zh-CN" altLang="en-US" dirty="0"/>
              <a:t>还应该</a:t>
            </a:r>
            <a:r>
              <a:rPr lang="en-US" altLang="zh-CN" dirty="0"/>
              <a:t>…</a:t>
            </a:r>
          </a:p>
          <a:p>
            <a:r>
              <a:rPr lang="zh-CN" altLang="en-US" dirty="0"/>
              <a:t>思考</a:t>
            </a:r>
            <a:r>
              <a:rPr lang="en-US" altLang="zh-CN" dirty="0"/>
              <a:t>-&gt; </a:t>
            </a:r>
            <a:r>
              <a:rPr lang="zh-CN" altLang="en-US" dirty="0"/>
              <a:t>搜索</a:t>
            </a:r>
            <a:r>
              <a:rPr lang="en-US" altLang="zh-CN" dirty="0"/>
              <a:t>-&gt; </a:t>
            </a:r>
            <a:r>
              <a:rPr lang="zh-CN" altLang="en-US" dirty="0"/>
              <a:t>设计</a:t>
            </a:r>
            <a:r>
              <a:rPr lang="en-US" altLang="zh-CN" dirty="0"/>
              <a:t>-&gt; </a:t>
            </a:r>
            <a:r>
              <a:rPr lang="zh-CN" altLang="en-US" dirty="0"/>
              <a:t>解决问题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Let’s</a:t>
            </a:r>
            <a:r>
              <a:rPr lang="zh-CN" altLang="en-US" dirty="0"/>
              <a:t> </a:t>
            </a:r>
            <a:r>
              <a:rPr lang="en-US" altLang="zh-CN" dirty="0"/>
              <a:t>go</a:t>
            </a:r>
            <a:r>
              <a:rPr lang="zh-CN" altLang="en-US" dirty="0"/>
              <a:t>！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第一个</a:t>
            </a:r>
            <a:r>
              <a:rPr lang="en-US" altLang="zh-CN" dirty="0"/>
              <a:t>Java</a:t>
            </a:r>
            <a:r>
              <a:rPr lang="zh-CN" altLang="en-US" dirty="0"/>
              <a:t>程序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691680"/>
            <a:ext cx="5337969" cy="5998633"/>
          </a:xfrm>
        </p:spPr>
        <p:txBody>
          <a:bodyPr/>
          <a:lstStyle/>
          <a:p>
            <a:r>
              <a:rPr lang="zh-CN" altLang="en-US" dirty="0"/>
              <a:t>文件</a:t>
            </a:r>
            <a:r>
              <a:rPr lang="en-US" altLang="zh-CN" b="1" dirty="0"/>
              <a:t>HelloWorld.java</a:t>
            </a:r>
            <a:endParaRPr lang="en-US" altLang="zh-CN" dirty="0"/>
          </a:p>
          <a:p>
            <a:pPr lvl="1"/>
            <a:r>
              <a:rPr lang="en-US" altLang="zh-CN" sz="2400" dirty="0"/>
              <a:t>HelloWorld </a:t>
            </a:r>
            <a:r>
              <a:rPr lang="zh-CN" altLang="en-US" sz="2400" dirty="0"/>
              <a:t>是</a:t>
            </a:r>
            <a:r>
              <a:rPr lang="zh-CN" altLang="en-US" sz="2400" b="1" dirty="0"/>
              <a:t>主文件名</a:t>
            </a:r>
            <a:endParaRPr lang="en-US" altLang="zh-CN" sz="2400" dirty="0">
              <a:sym typeface="+mn-ea"/>
            </a:endParaRPr>
          </a:p>
          <a:p>
            <a:pPr lvl="1"/>
            <a:r>
              <a:rPr lang="en-US" altLang="zh-CN" sz="2400" dirty="0">
                <a:sym typeface="+mn-ea"/>
              </a:rPr>
              <a:t>.java </a:t>
            </a:r>
            <a:r>
              <a:rPr lang="zh-CN" altLang="en-US" sz="2400" dirty="0">
                <a:sym typeface="+mn-ea"/>
              </a:rPr>
              <a:t>是源程序的</a:t>
            </a:r>
            <a:r>
              <a:rPr lang="zh-CN" altLang="en-US" sz="2400" b="1" dirty="0">
                <a:sym typeface="+mn-ea"/>
              </a:rPr>
              <a:t>扩展名</a:t>
            </a:r>
            <a:endParaRPr lang="zh-CN" altLang="en-US" sz="2400" u="sng" dirty="0">
              <a:sym typeface="+mn-ea"/>
            </a:endParaRPr>
          </a:p>
          <a:p>
            <a:endParaRPr lang="en-US" altLang="zh-CN" sz="2800" dirty="0"/>
          </a:p>
          <a:p>
            <a:endParaRPr lang="en-US" altLang="zh-CN" sz="2800" dirty="0"/>
          </a:p>
          <a:p>
            <a:endParaRPr lang="zh-CN" altLang="en-US" b="1" dirty="0">
              <a:sym typeface="+mn-ea"/>
            </a:endParaRPr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sz="2800" b="1" dirty="0"/>
              <a:t>class</a:t>
            </a:r>
            <a:r>
              <a:rPr lang="zh-CN" altLang="en-US" sz="2800" dirty="0"/>
              <a:t>后的</a:t>
            </a:r>
            <a:r>
              <a:rPr lang="en-US" altLang="zh-CN" sz="2800" dirty="0"/>
              <a:t>HelloWorld</a:t>
            </a:r>
            <a:r>
              <a:rPr lang="zh-CN" altLang="en-US" sz="2800" dirty="0"/>
              <a:t>是</a:t>
            </a:r>
            <a:r>
              <a:rPr lang="zh-CN" altLang="en-US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类名</a:t>
            </a:r>
            <a:endParaRPr lang="zh-CN" altLang="en-US" sz="28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zh-CN" altLang="en-US" sz="2800" dirty="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主文件名</a:t>
            </a:r>
            <a:r>
              <a:rPr lang="zh-CN" altLang="en-US" sz="2800" dirty="0">
                <a:sym typeface="+mn-ea"/>
              </a:rPr>
              <a:t>与</a:t>
            </a:r>
            <a:r>
              <a:rPr lang="zh-CN" altLang="en-US" sz="2800" dirty="0">
                <a:solidFill>
                  <a:schemeClr val="tx2">
                    <a:lumMod val="60000"/>
                    <a:lumOff val="40000"/>
                  </a:schemeClr>
                </a:solidFill>
                <a:sym typeface="+mn-ea"/>
              </a:rPr>
              <a:t>类名</a:t>
            </a:r>
            <a:r>
              <a:rPr lang="zh-CN" altLang="en-US" sz="2800" dirty="0">
                <a:sym typeface="+mn-ea"/>
              </a:rPr>
              <a:t>需一样</a:t>
            </a:r>
            <a:endParaRPr lang="en-US" altLang="zh-CN" sz="2800" dirty="0">
              <a:sym typeface="+mn-ea"/>
            </a:endParaRPr>
          </a:p>
          <a:p>
            <a:r>
              <a:rPr lang="zh-CN" altLang="en-US" sz="2800" dirty="0">
                <a:sym typeface="+mn-ea"/>
              </a:rPr>
              <a:t>与</a:t>
            </a:r>
            <a:r>
              <a:rPr lang="en-US" altLang="zh-CN" sz="2800" dirty="0">
                <a:sym typeface="+mn-ea"/>
              </a:rPr>
              <a:t>C</a:t>
            </a:r>
            <a:r>
              <a:rPr lang="zh-CN" altLang="en-US" sz="2800" dirty="0">
                <a:sym typeface="+mn-ea"/>
              </a:rPr>
              <a:t>语言不同的地方？</a:t>
            </a:r>
            <a:endParaRPr lang="en-US" altLang="zh-CN" sz="2800" dirty="0">
              <a:sym typeface="+mn-ea"/>
            </a:endParaRPr>
          </a:p>
          <a:p>
            <a:pPr lvl="1"/>
            <a:r>
              <a:rPr lang="zh-CN" altLang="en-US" sz="2400" dirty="0">
                <a:sym typeface="+mn-ea"/>
              </a:rPr>
              <a:t>引入新概念：</a:t>
            </a:r>
            <a:r>
              <a:rPr lang="zh-CN" altLang="en-US" sz="2400" b="1" dirty="0">
                <a:sym typeface="+mn-ea"/>
              </a:rPr>
              <a:t>类</a:t>
            </a:r>
            <a:r>
              <a:rPr lang="zh-CN" altLang="en-US" sz="2400" dirty="0">
                <a:sym typeface="+mn-ea"/>
              </a:rPr>
              <a:t>！</a:t>
            </a:r>
            <a:endParaRPr lang="en-US" altLang="zh-CN" sz="2400" dirty="0">
              <a:sym typeface="+mn-ea"/>
            </a:endParaRPr>
          </a:p>
          <a:p>
            <a:pPr lvl="1"/>
            <a:r>
              <a:rPr lang="zh-CN" altLang="en-US" sz="2400" dirty="0">
                <a:sym typeface="+mn-ea"/>
              </a:rPr>
              <a:t>类是面向对象中的概念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</a:p>
          <a:p>
            <a:pPr marL="0" indent="0">
              <a:buNone/>
            </a:pPr>
            <a:endParaRPr lang="en-US" altLang="zh-C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" y="3347864"/>
            <a:ext cx="54849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程序解析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516" y="1824679"/>
            <a:ext cx="5337969" cy="5998633"/>
          </a:xfrm>
        </p:spPr>
        <p:txBody>
          <a:bodyPr/>
          <a:lstStyle/>
          <a:p>
            <a:r>
              <a:rPr lang="en-US" altLang="zh-CN" dirty="0"/>
              <a:t>main</a:t>
            </a:r>
            <a:r>
              <a:rPr lang="zh-CN" altLang="en-US" dirty="0"/>
              <a:t>是程序的入口</a:t>
            </a:r>
            <a:endParaRPr lang="en-US" altLang="zh-CN" dirty="0"/>
          </a:p>
          <a:p>
            <a:pPr lvl="1"/>
            <a:r>
              <a:rPr lang="zh-CN" altLang="en-US" b="1" dirty="0"/>
              <a:t>入口</a:t>
            </a:r>
            <a:r>
              <a:rPr lang="zh-CN" altLang="en-US" dirty="0"/>
              <a:t>：就是程序开始的地方</a:t>
            </a:r>
            <a:endParaRPr lang="en-US" altLang="zh-CN" dirty="0"/>
          </a:p>
          <a:p>
            <a:r>
              <a:rPr lang="en-US" altLang="zh-CN" dirty="0" err="1"/>
              <a:t>println</a:t>
            </a:r>
            <a:r>
              <a:rPr lang="zh-CN" altLang="en-US" dirty="0"/>
              <a:t>方法</a:t>
            </a:r>
            <a:endParaRPr lang="en-US" altLang="zh-CN" dirty="0"/>
          </a:p>
          <a:p>
            <a:pPr lvl="1"/>
            <a:r>
              <a:rPr lang="zh-CN" altLang="en-US" dirty="0"/>
              <a:t>输出</a:t>
            </a:r>
            <a:r>
              <a:rPr lang="en-US" altLang="zh-CN" dirty="0"/>
              <a:t>(</a:t>
            </a:r>
            <a:r>
              <a:rPr lang="zh-CN" altLang="en-US" dirty="0"/>
              <a:t>带行分隔符字符串，在</a:t>
            </a:r>
            <a:r>
              <a:rPr lang="en-US" altLang="zh-CN" dirty="0"/>
              <a:t>Windows</a:t>
            </a:r>
            <a:r>
              <a:rPr lang="zh-CN" altLang="en-US" dirty="0"/>
              <a:t>系统上就是回车换行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String[] </a:t>
            </a:r>
            <a:r>
              <a:rPr lang="en-US" altLang="zh-CN" dirty="0" err="1"/>
              <a:t>args</a:t>
            </a:r>
            <a:endParaRPr lang="en-US" altLang="zh-CN" dirty="0"/>
          </a:p>
          <a:p>
            <a:pPr lvl="1"/>
            <a:r>
              <a:rPr lang="zh-CN" altLang="en-US" dirty="0"/>
              <a:t>可通过命令行传递参数给程序，如下列命令：</a:t>
            </a:r>
            <a:endParaRPr lang="en-US" altLang="zh-CN" dirty="0"/>
          </a:p>
          <a:p>
            <a:pPr marL="457200" lvl="1" indent="0">
              <a:buNone/>
            </a:pPr>
            <a:r>
              <a:rPr lang="en-US" altLang="zh-CN" dirty="0"/>
              <a:t> java HelloWorld 1 a b</a:t>
            </a:r>
          </a:p>
          <a:p>
            <a:pPr lvl="1"/>
            <a:r>
              <a:rPr lang="zh-CN" altLang="en-US" dirty="0"/>
              <a:t>那么</a:t>
            </a:r>
            <a:r>
              <a:rPr lang="en-US" altLang="zh-CN" dirty="0" err="1"/>
              <a:t>args</a:t>
            </a:r>
            <a:r>
              <a:rPr lang="zh-CN" altLang="en-US" dirty="0"/>
              <a:t>数组中的内容就是三个字符串值 </a:t>
            </a:r>
            <a:r>
              <a:rPr lang="en-US" altLang="zh-CN" dirty="0"/>
              <a:t>1 a b</a:t>
            </a:r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试一试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打开电脑，编写好你的</a:t>
            </a:r>
            <a:r>
              <a:rPr lang="en-US" altLang="zh-CN" dirty="0"/>
              <a:t>HelloWorld.java</a:t>
            </a:r>
            <a:r>
              <a:rPr lang="zh-CN" altLang="en-US" dirty="0"/>
              <a:t>文件，在命令行中输入如下指令：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sz="2800" dirty="0"/>
              <a:t>  </a:t>
            </a:r>
            <a:r>
              <a:rPr lang="en-US" altLang="zh-CN" sz="2800" b="1" dirty="0" err="1"/>
              <a:t>javac</a:t>
            </a:r>
            <a:r>
              <a:rPr lang="en-US" altLang="zh-CN" sz="2800" b="1" dirty="0"/>
              <a:t> HelloWorld.java</a:t>
            </a:r>
          </a:p>
          <a:p>
            <a:pPr marL="0" indent="0">
              <a:buNone/>
            </a:pPr>
            <a:r>
              <a:rPr lang="en-US" altLang="zh-CN" sz="2800" b="1" dirty="0"/>
              <a:t>  java  HelloWorld</a:t>
            </a:r>
            <a:endParaRPr lang="en-US" altLang="zh-CN" b="1" dirty="0"/>
          </a:p>
          <a:p>
            <a:r>
              <a:rPr lang="zh-CN" altLang="en-US" dirty="0"/>
              <a:t>输出：</a:t>
            </a:r>
            <a:r>
              <a:rPr lang="en-US" altLang="zh-CN" sz="2800" b="1" dirty="0"/>
              <a:t>Hello World</a:t>
            </a:r>
          </a:p>
          <a:p>
            <a:endParaRPr lang="en-US" altLang="zh-CN" sz="2800" b="1" dirty="0"/>
          </a:p>
          <a:p>
            <a:r>
              <a:rPr lang="en-US" altLang="zh-CN" sz="2800" b="1" dirty="0" err="1"/>
              <a:t>javac</a:t>
            </a:r>
            <a:r>
              <a:rPr lang="zh-CN" altLang="en-US" sz="2800" b="1" dirty="0"/>
              <a:t>命令解析</a:t>
            </a:r>
            <a:endParaRPr lang="en-US" altLang="zh-CN" sz="2800" dirty="0"/>
          </a:p>
          <a:p>
            <a:pPr lvl="1"/>
            <a:r>
              <a:rPr lang="zh-CN" altLang="en-US" sz="2400" dirty="0"/>
              <a:t>功能：编译</a:t>
            </a:r>
            <a:r>
              <a:rPr lang="en-US" altLang="zh-CN" sz="2400" dirty="0"/>
              <a:t>java</a:t>
            </a:r>
            <a:r>
              <a:rPr lang="zh-CN" altLang="en-US" sz="2400" dirty="0"/>
              <a:t>源代码文件</a:t>
            </a:r>
            <a:endParaRPr lang="en-US" altLang="zh-CN" sz="2400" dirty="0"/>
          </a:p>
          <a:p>
            <a:pPr lvl="1"/>
            <a:r>
              <a:rPr lang="zh-CN" altLang="en-US" sz="2400" dirty="0"/>
              <a:t>将</a:t>
            </a:r>
            <a:r>
              <a:rPr lang="en-US" altLang="zh-CN" sz="2400" dirty="0"/>
              <a:t>HelloWorld.java</a:t>
            </a:r>
            <a:r>
              <a:rPr lang="zh-CN" altLang="en-US" sz="2400" dirty="0"/>
              <a:t>编译成</a:t>
            </a:r>
            <a:r>
              <a:rPr lang="en-US" altLang="zh-CN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.class</a:t>
            </a:r>
            <a:r>
              <a:rPr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字节码文件</a:t>
            </a:r>
            <a:r>
              <a:rPr lang="zh-CN" altLang="en-US" sz="2400" dirty="0"/>
              <a:t>！</a:t>
            </a:r>
            <a:endParaRPr lang="en-US" altLang="zh-CN" sz="2400" dirty="0"/>
          </a:p>
          <a:p>
            <a:pPr lvl="1"/>
            <a:r>
              <a:rPr lang="zh-CN" altLang="en-US" sz="2400" b="1" dirty="0"/>
              <a:t>注意</a:t>
            </a:r>
            <a:r>
              <a:rPr lang="en-US" altLang="zh-CN" sz="2400" b="1" dirty="0"/>
              <a:t>:</a:t>
            </a:r>
            <a:r>
              <a:rPr lang="en-US" altLang="zh-CN" sz="2400" dirty="0"/>
              <a:t>.java</a:t>
            </a:r>
            <a:r>
              <a:rPr lang="zh-CN" altLang="en-US" sz="2400" dirty="0"/>
              <a:t>文件不能直接运行哦！</a:t>
            </a:r>
            <a:endParaRPr lang="en-US" altLang="zh-CN" sz="2400" dirty="0"/>
          </a:p>
          <a:p>
            <a:pPr lvl="1"/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HASREMARK" val="False"/>
  <p:tag name="PROBLEMSCORE" val="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REMARK" val="首先将HelloWorld.class载入内存，然后执行HelloWorld这个类中的public static void main方法"/>
  <p:tag name="PROBLEMHASREMARK" val="True"/>
  <p:tag name="PROBLEMSCORE" val="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Boar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p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HASREMARK" val="True"/>
  <p:tag name="PROBLEMREMARK" val="A.字节码文件必须在虚拟机上运行&#10;C. 字节码文件不需要重新编译，可以直接在个平台的jvm上运行（只要jvm的版本一样）"/>
  <p:tag name="PROBLEMSCORE_HALF" val="0.0"/>
  <p:tag name="PROBLEMSCORE" val="3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Boar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p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olling"/>
  <p:tag name="ANONYMOUSPOLLING" val="False"/>
  <p:tag name="PROBLEMSCORE" val="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Pollin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Polling"/>
  <p:tag name="RAINBULLET" val="Wro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Pollin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  <p:tag name="RAINPROBLEM" val="PollingAnsw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heme/theme1.xml><?xml version="1.0" encoding="utf-8"?>
<a:theme xmlns:a="http://schemas.openxmlformats.org/drawingml/2006/main" name="橄榄绿">
  <a:themeElements>
    <a:clrScheme name="砖雕艺术 1">
      <a:dk1>
        <a:srgbClr val="080808"/>
      </a:dk1>
      <a:lt1>
        <a:srgbClr val="FFFFFF"/>
      </a:lt1>
      <a:dk2>
        <a:srgbClr val="0039AC"/>
      </a:dk2>
      <a:lt2>
        <a:srgbClr val="C0C0C0"/>
      </a:lt2>
      <a:accent1>
        <a:srgbClr val="FFFF99"/>
      </a:accent1>
      <a:accent2>
        <a:srgbClr val="FFCC66"/>
      </a:accent2>
      <a:accent3>
        <a:srgbClr val="FFFFFF"/>
      </a:accent3>
      <a:accent4>
        <a:srgbClr val="060606"/>
      </a:accent4>
      <a:accent5>
        <a:srgbClr val="FFFFCA"/>
      </a:accent5>
      <a:accent6>
        <a:srgbClr val="E7B95C"/>
      </a:accent6>
      <a:hlink>
        <a:srgbClr val="0066FF"/>
      </a:hlink>
      <a:folHlink>
        <a:srgbClr val="CC3300"/>
      </a:folHlink>
    </a:clrScheme>
    <a:fontScheme name="自定义 1">
      <a:majorFont>
        <a:latin typeface="Arial"/>
        <a:ea typeface="思源黑体 Bold"/>
        <a:cs typeface=""/>
      </a:majorFont>
      <a:minorFont>
        <a:latin typeface="Consolas"/>
        <a:ea typeface="思源黑体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砖雕艺术 1">
        <a:dk1>
          <a:srgbClr val="080808"/>
        </a:dk1>
        <a:lt1>
          <a:srgbClr val="FFFFFF"/>
        </a:lt1>
        <a:dk2>
          <a:srgbClr val="0039AC"/>
        </a:dk2>
        <a:lt2>
          <a:srgbClr val="C0C0C0"/>
        </a:lt2>
        <a:accent1>
          <a:srgbClr val="FFFF99"/>
        </a:accent1>
        <a:accent2>
          <a:srgbClr val="FFCC66"/>
        </a:accent2>
        <a:accent3>
          <a:srgbClr val="FFFFFF"/>
        </a:accent3>
        <a:accent4>
          <a:srgbClr val="060606"/>
        </a:accent4>
        <a:accent5>
          <a:srgbClr val="FFFFCA"/>
        </a:accent5>
        <a:accent6>
          <a:srgbClr val="E7B95C"/>
        </a:accent6>
        <a:hlink>
          <a:srgbClr val="0066FF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2">
        <a:dk1>
          <a:srgbClr val="333399"/>
        </a:dk1>
        <a:lt1>
          <a:srgbClr val="ADD3AF"/>
        </a:lt1>
        <a:dk2>
          <a:srgbClr val="D65700"/>
        </a:dk2>
        <a:lt2>
          <a:srgbClr val="B2B2B2"/>
        </a:lt2>
        <a:accent1>
          <a:srgbClr val="B8E9EE"/>
        </a:accent1>
        <a:accent2>
          <a:srgbClr val="FFCC00"/>
        </a:accent2>
        <a:accent3>
          <a:srgbClr val="D3E6D4"/>
        </a:accent3>
        <a:accent4>
          <a:srgbClr val="2A2A82"/>
        </a:accent4>
        <a:accent5>
          <a:srgbClr val="D8F2F5"/>
        </a:accent5>
        <a:accent6>
          <a:srgbClr val="E7B900"/>
        </a:accent6>
        <a:hlink>
          <a:srgbClr val="008080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3">
        <a:dk1>
          <a:srgbClr val="003BB2"/>
        </a:dk1>
        <a:lt1>
          <a:srgbClr val="CCFFCC"/>
        </a:lt1>
        <a:dk2>
          <a:srgbClr val="003366"/>
        </a:dk2>
        <a:lt2>
          <a:srgbClr val="C0C0C0"/>
        </a:lt2>
        <a:accent1>
          <a:srgbClr val="FFFFFF"/>
        </a:accent1>
        <a:accent2>
          <a:srgbClr val="009900"/>
        </a:accent2>
        <a:accent3>
          <a:srgbClr val="E2FFE2"/>
        </a:accent3>
        <a:accent4>
          <a:srgbClr val="003197"/>
        </a:accent4>
        <a:accent5>
          <a:srgbClr val="FFFFFF"/>
        </a:accent5>
        <a:accent6>
          <a:srgbClr val="008A00"/>
        </a:accent6>
        <a:hlink>
          <a:srgbClr val="333399"/>
        </a:hlink>
        <a:folHlink>
          <a:srgbClr val="E4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4">
        <a:dk1>
          <a:srgbClr val="0000CC"/>
        </a:dk1>
        <a:lt1>
          <a:srgbClr val="CCECFF"/>
        </a:lt1>
        <a:dk2>
          <a:srgbClr val="006666"/>
        </a:dk2>
        <a:lt2>
          <a:srgbClr val="C0C0C0"/>
        </a:lt2>
        <a:accent1>
          <a:srgbClr val="FFFF99"/>
        </a:accent1>
        <a:accent2>
          <a:srgbClr val="FFCCFF"/>
        </a:accent2>
        <a:accent3>
          <a:srgbClr val="E2F4FF"/>
        </a:accent3>
        <a:accent4>
          <a:srgbClr val="0000AE"/>
        </a:accent4>
        <a:accent5>
          <a:srgbClr val="FFFFCA"/>
        </a:accent5>
        <a:accent6>
          <a:srgbClr val="E7B9E7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5">
        <a:dk1>
          <a:srgbClr val="000000"/>
        </a:dk1>
        <a:lt1>
          <a:srgbClr val="FFFFCC"/>
        </a:lt1>
        <a:dk2>
          <a:srgbClr val="5A5A86"/>
        </a:dk2>
        <a:lt2>
          <a:srgbClr val="C0C0C0"/>
        </a:lt2>
        <a:accent1>
          <a:srgbClr val="D5E9F7"/>
        </a:accent1>
        <a:accent2>
          <a:srgbClr val="FFCC00"/>
        </a:accent2>
        <a:accent3>
          <a:srgbClr val="FFFFE2"/>
        </a:accent3>
        <a:accent4>
          <a:srgbClr val="000000"/>
        </a:accent4>
        <a:accent5>
          <a:srgbClr val="E7F2FA"/>
        </a:accent5>
        <a:accent6>
          <a:srgbClr val="E7B900"/>
        </a:accent6>
        <a:hlink>
          <a:srgbClr val="CC3300"/>
        </a:hlink>
        <a:folHlink>
          <a:srgbClr val="007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6">
        <a:dk1>
          <a:srgbClr val="006666"/>
        </a:dk1>
        <a:lt1>
          <a:srgbClr val="FFECD9"/>
        </a:lt1>
        <a:dk2>
          <a:srgbClr val="000099"/>
        </a:dk2>
        <a:lt2>
          <a:srgbClr val="B2B2B2"/>
        </a:lt2>
        <a:accent1>
          <a:srgbClr val="EAEAEA"/>
        </a:accent1>
        <a:accent2>
          <a:srgbClr val="FF6600"/>
        </a:accent2>
        <a:accent3>
          <a:srgbClr val="FFF4E9"/>
        </a:accent3>
        <a:accent4>
          <a:srgbClr val="005656"/>
        </a:accent4>
        <a:accent5>
          <a:srgbClr val="F3F3F3"/>
        </a:accent5>
        <a:accent6>
          <a:srgbClr val="E75C00"/>
        </a:accent6>
        <a:hlink>
          <a:srgbClr val="0066FF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7">
        <a:dk1>
          <a:srgbClr val="585884"/>
        </a:dk1>
        <a:lt1>
          <a:srgbClr val="DDDDDD"/>
        </a:lt1>
        <a:dk2>
          <a:srgbClr val="000000"/>
        </a:dk2>
        <a:lt2>
          <a:srgbClr val="969696"/>
        </a:lt2>
        <a:accent1>
          <a:srgbClr val="FFFFCC"/>
        </a:accent1>
        <a:accent2>
          <a:srgbClr val="99CC00"/>
        </a:accent2>
        <a:accent3>
          <a:srgbClr val="EBEBEB"/>
        </a:accent3>
        <a:accent4>
          <a:srgbClr val="4A4A70"/>
        </a:accent4>
        <a:accent5>
          <a:srgbClr val="FFFFE2"/>
        </a:accent5>
        <a:accent6>
          <a:srgbClr val="8AB900"/>
        </a:accent6>
        <a:hlink>
          <a:srgbClr val="FF3300"/>
        </a:hlink>
        <a:folHlink>
          <a:srgbClr val="6E3B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8">
        <a:dk1>
          <a:srgbClr val="333399"/>
        </a:dk1>
        <a:lt1>
          <a:srgbClr val="FFD9D9"/>
        </a:lt1>
        <a:dk2>
          <a:srgbClr val="00716E"/>
        </a:dk2>
        <a:lt2>
          <a:srgbClr val="C0C0C0"/>
        </a:lt2>
        <a:accent1>
          <a:srgbClr val="AED2BA"/>
        </a:accent1>
        <a:accent2>
          <a:srgbClr val="FF9933"/>
        </a:accent2>
        <a:accent3>
          <a:srgbClr val="FFE9E9"/>
        </a:accent3>
        <a:accent4>
          <a:srgbClr val="2A2A82"/>
        </a:accent4>
        <a:accent5>
          <a:srgbClr val="D3E5D9"/>
        </a:accent5>
        <a:accent6>
          <a:srgbClr val="E78A2D"/>
        </a:accent6>
        <a:hlink>
          <a:srgbClr val="CC330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橄榄绿</Template>
  <TotalTime>164</TotalTime>
  <Words>1003</Words>
  <Application>Microsoft Office PowerPoint</Application>
  <PresentationFormat>全屏显示(16:10)</PresentationFormat>
  <Paragraphs>167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思源黑体 Bold</vt:lpstr>
      <vt:lpstr>思源黑体 Regular</vt:lpstr>
      <vt:lpstr>Arial</vt:lpstr>
      <vt:lpstr>Consolas</vt:lpstr>
      <vt:lpstr>Wingdings</vt:lpstr>
      <vt:lpstr>Wingdings 2</vt:lpstr>
      <vt:lpstr>橄榄绿</vt:lpstr>
      <vt:lpstr>Java基础 </vt:lpstr>
      <vt:lpstr>Java有什么用？</vt:lpstr>
      <vt:lpstr>为什么要学Java？</vt:lpstr>
      <vt:lpstr>我们的目标？</vt:lpstr>
      <vt:lpstr>掌握Java的3个层次</vt:lpstr>
      <vt:lpstr>怎么学好Java？</vt:lpstr>
      <vt:lpstr>第一个Java程序</vt:lpstr>
      <vt:lpstr>程序解析</vt:lpstr>
      <vt:lpstr>试一试</vt:lpstr>
      <vt:lpstr>java与javac解析：</vt:lpstr>
      <vt:lpstr>PowerPoint 演示文稿</vt:lpstr>
      <vt:lpstr>PowerPoint 演示文稿</vt:lpstr>
      <vt:lpstr>跨平台</vt:lpstr>
      <vt:lpstr>虚拟机(JVM)</vt:lpstr>
      <vt:lpstr>虚拟机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zhrb</dc:creator>
  <cp:lastModifiedBy>rubin zheng</cp:lastModifiedBy>
  <cp:revision>58</cp:revision>
  <dcterms:created xsi:type="dcterms:W3CDTF">2017-04-12T14:23:00Z</dcterms:created>
  <dcterms:modified xsi:type="dcterms:W3CDTF">2020-02-25T03:33:18Z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2052-11.1.0.7748</vt:lpwstr>
  </property>
</Properties>
</file>